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8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283" r:id="rId25"/>
    <p:sldId id="284" r:id="rId26"/>
    <p:sldId id="278" r:id="rId27"/>
  </p:sldIdLst>
  <p:sldSz cx="18288000" cy="10287000"/>
  <p:notesSz cx="6858000" cy="9144000"/>
  <p:embeddedFontLs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Roboto Bold" panose="02000000000000000000" pitchFamily="2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888DF0-1EEB-7128-7FB1-C0D470EDD7E3}" v="38" dt="2025-09-17T08:04:03.895"/>
    <p1510:client id="{AE729A90-BCB8-FE08-D583-E70070C58B75}" v="338" dt="2025-09-17T13:47:45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101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8.png"/><Relationship Id="rId7" Type="http://schemas.openxmlformats.org/officeDocument/2006/relationships/image" Target="../media/image90.em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89.emf"/><Relationship Id="rId4" Type="http://schemas.openxmlformats.org/officeDocument/2006/relationships/package" Target="../embeddings/Microsoft_Excel_Worksheet1.xls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svg"/><Relationship Id="rId7" Type="http://schemas.openxmlformats.org/officeDocument/2006/relationships/image" Target="../media/image32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0.svg"/><Relationship Id="rId5" Type="http://schemas.openxmlformats.org/officeDocument/2006/relationships/image" Target="../media/image56.sv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Relationship Id="rId9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59" b="-99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947615" y="701916"/>
            <a:ext cx="14465129" cy="8985062"/>
            <a:chOff x="0" y="0"/>
            <a:chExt cx="3809746" cy="2366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9746" cy="2366436"/>
            </a:xfrm>
            <a:custGeom>
              <a:avLst/>
              <a:gdLst/>
              <a:ahLst/>
              <a:cxnLst/>
              <a:rect l="l" t="t" r="r" b="b"/>
              <a:pathLst>
                <a:path w="3809746" h="2366436">
                  <a:moveTo>
                    <a:pt x="53521" y="0"/>
                  </a:moveTo>
                  <a:lnTo>
                    <a:pt x="3756225" y="0"/>
                  </a:lnTo>
                  <a:cubicBezTo>
                    <a:pt x="3770419" y="0"/>
                    <a:pt x="3784033" y="5639"/>
                    <a:pt x="3794070" y="15676"/>
                  </a:cubicBezTo>
                  <a:cubicBezTo>
                    <a:pt x="3804107" y="25713"/>
                    <a:pt x="3809746" y="39327"/>
                    <a:pt x="3809746" y="53521"/>
                  </a:cubicBezTo>
                  <a:lnTo>
                    <a:pt x="3809746" y="2312915"/>
                  </a:lnTo>
                  <a:cubicBezTo>
                    <a:pt x="3809746" y="2327110"/>
                    <a:pt x="3804107" y="2340723"/>
                    <a:pt x="3794070" y="2350760"/>
                  </a:cubicBezTo>
                  <a:cubicBezTo>
                    <a:pt x="3784033" y="2360797"/>
                    <a:pt x="3770419" y="2366436"/>
                    <a:pt x="3756225" y="2366436"/>
                  </a:cubicBezTo>
                  <a:lnTo>
                    <a:pt x="53521" y="2366436"/>
                  </a:lnTo>
                  <a:cubicBezTo>
                    <a:pt x="39327" y="2366436"/>
                    <a:pt x="25713" y="2360797"/>
                    <a:pt x="15676" y="2350760"/>
                  </a:cubicBezTo>
                  <a:cubicBezTo>
                    <a:pt x="5639" y="2340723"/>
                    <a:pt x="0" y="2327110"/>
                    <a:pt x="0" y="2312915"/>
                  </a:cubicBezTo>
                  <a:lnTo>
                    <a:pt x="0" y="53521"/>
                  </a:lnTo>
                  <a:cubicBezTo>
                    <a:pt x="0" y="39327"/>
                    <a:pt x="5639" y="25713"/>
                    <a:pt x="15676" y="15676"/>
                  </a:cubicBezTo>
                  <a:cubicBezTo>
                    <a:pt x="25713" y="5639"/>
                    <a:pt x="39327" y="0"/>
                    <a:pt x="53521" y="0"/>
                  </a:cubicBezTo>
                  <a:close/>
                </a:path>
              </a:pathLst>
            </a:custGeom>
            <a:solidFill>
              <a:srgbClr val="141414">
                <a:alpha val="4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809746" cy="24235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1082" y="3198706"/>
            <a:ext cx="12143781" cy="342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4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INTEGRĒTĀ </a:t>
            </a:r>
          </a:p>
          <a:p>
            <a:pPr algn="l">
              <a:lnSpc>
                <a:spcPts val="9099"/>
              </a:lnSpc>
            </a:pPr>
            <a:r>
              <a:rPr lang="en-US" sz="64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MEŽA APSAIMNIEKOŠANA </a:t>
            </a:r>
          </a:p>
          <a:p>
            <a:pPr algn="l">
              <a:lnSpc>
                <a:spcPts val="9099"/>
              </a:lnSpc>
            </a:pPr>
            <a:r>
              <a:rPr lang="en-US" sz="64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RĪGAS MEŽOS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7331064"/>
            <a:ext cx="8122443" cy="1993993"/>
            <a:chOff x="0" y="-602608"/>
            <a:chExt cx="10829924" cy="2658657"/>
          </a:xfrm>
        </p:grpSpPr>
        <p:sp>
          <p:nvSpPr>
            <p:cNvPr id="8" name="Freeform 8"/>
            <p:cNvSpPr/>
            <p:nvPr/>
          </p:nvSpPr>
          <p:spPr>
            <a:xfrm>
              <a:off x="12700" y="-602608"/>
              <a:ext cx="10817224" cy="2056048"/>
            </a:xfrm>
            <a:custGeom>
              <a:avLst/>
              <a:gdLst/>
              <a:ahLst/>
              <a:cxnLst/>
              <a:rect l="l" t="t" r="r" b="b"/>
              <a:pathLst>
                <a:path w="10817224" h="2056048">
                  <a:moveTo>
                    <a:pt x="0" y="0"/>
                  </a:moveTo>
                  <a:lnTo>
                    <a:pt x="10817224" y="0"/>
                  </a:lnTo>
                  <a:lnTo>
                    <a:pt x="10817224" y="2056048"/>
                  </a:lnTo>
                  <a:lnTo>
                    <a:pt x="0" y="20560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21811"/>
              <a:ext cx="10817224" cy="23778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915"/>
                </a:lnSpc>
              </a:pPr>
              <a:r>
                <a:rPr lang="en-US" sz="2699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SIA «</a:t>
              </a:r>
              <a:r>
                <a:rPr lang="en-US" sz="2699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Rīgas</a:t>
              </a:r>
              <a:r>
                <a:rPr lang="en-US" sz="2699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2699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meži</a:t>
              </a:r>
              <a:r>
                <a:rPr lang="en-US" sz="2699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» </a:t>
              </a:r>
            </a:p>
            <a:p>
              <a:pPr algn="l">
                <a:lnSpc>
                  <a:spcPts val="2915"/>
                </a:lnSpc>
              </a:pPr>
              <a:r>
                <a:rPr lang="en-US" sz="2699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valdes</a:t>
              </a:r>
              <a:r>
                <a:rPr lang="en-US" sz="2699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2699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loceklis</a:t>
              </a:r>
              <a:r>
                <a:rPr lang="en-US" sz="2699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Jānis </a:t>
              </a:r>
              <a:r>
                <a:rPr lang="en-US" sz="2699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Ģērmanis</a:t>
              </a:r>
              <a:endParaRPr lang="en-US" sz="2699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algn="l">
                <a:lnSpc>
                  <a:spcPts val="2915"/>
                </a:lnSpc>
              </a:pPr>
              <a:endParaRPr lang="en-US" sz="2699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algn="l">
                <a:lnSpc>
                  <a:spcPts val="2484"/>
                </a:lnSpc>
              </a:pPr>
              <a:r>
                <a:rPr lang="en-US" sz="23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2025. gada 18. </a:t>
              </a:r>
              <a:r>
                <a:rPr lang="en-US" sz="230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septembris</a:t>
              </a:r>
              <a:endParaRPr lang="en-US" sz="23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31082" y="927899"/>
            <a:ext cx="3705230" cy="1353514"/>
          </a:xfrm>
          <a:custGeom>
            <a:avLst/>
            <a:gdLst/>
            <a:ahLst/>
            <a:cxnLst/>
            <a:rect l="l" t="t" r="r" b="b"/>
            <a:pathLst>
              <a:path w="3705230" h="1353514">
                <a:moveTo>
                  <a:pt x="0" y="0"/>
                </a:moveTo>
                <a:lnTo>
                  <a:pt x="3705230" y="0"/>
                </a:lnTo>
                <a:lnTo>
                  <a:pt x="3705230" y="1353514"/>
                </a:lnTo>
                <a:lnTo>
                  <a:pt x="0" y="1353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03" r="-492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8486892" y="5119697"/>
            <a:ext cx="1314215" cy="712962"/>
          </a:xfrm>
          <a:custGeom>
            <a:avLst/>
            <a:gdLst/>
            <a:ahLst/>
            <a:cxnLst/>
            <a:rect l="l" t="t" r="r" b="b"/>
            <a:pathLst>
              <a:path w="1314215" h="712962">
                <a:moveTo>
                  <a:pt x="0" y="0"/>
                </a:moveTo>
                <a:lnTo>
                  <a:pt x="1314216" y="0"/>
                </a:lnTo>
                <a:lnTo>
                  <a:pt x="1314216" y="712962"/>
                </a:lnTo>
                <a:lnTo>
                  <a:pt x="0" y="712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16515" y="2044483"/>
            <a:ext cx="13454969" cy="206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  <a:spcBef>
                <a:spcPct val="0"/>
              </a:spcBef>
            </a:pPr>
            <a:r>
              <a:rPr lang="en-US" sz="6299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Iegūt</a:t>
            </a:r>
            <a:r>
              <a:rPr lang="en-US" sz="6299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6299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koksni</a:t>
            </a:r>
            <a:r>
              <a:rPr lang="en-US" sz="6299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/ </a:t>
            </a:r>
            <a:r>
              <a:rPr lang="en-US" sz="6299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gūt</a:t>
            </a:r>
            <a:r>
              <a:rPr lang="en-US" sz="6299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6299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peļņu</a:t>
            </a:r>
            <a:r>
              <a:rPr lang="en-US" sz="6299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, </a:t>
            </a:r>
            <a:r>
              <a:rPr lang="en-US" sz="6299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neupurējot</a:t>
            </a:r>
            <a:r>
              <a:rPr lang="en-US" sz="6299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6299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citas</a:t>
            </a:r>
            <a:r>
              <a:rPr lang="en-US" sz="6299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6299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meža</a:t>
            </a:r>
            <a:r>
              <a:rPr lang="en-US" sz="6299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6299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vērtības</a:t>
            </a:r>
            <a:endParaRPr lang="en-US" sz="6299" b="1" dirty="0">
              <a:solidFill>
                <a:srgbClr val="00572D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817565" y="6901676"/>
            <a:ext cx="12652869" cy="3205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  <a:spcBef>
                <a:spcPct val="0"/>
              </a:spcBef>
            </a:pPr>
            <a:r>
              <a:rPr lang="en-US" sz="6500" b="1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Integrētā</a:t>
            </a:r>
            <a:r>
              <a:rPr lang="en-US" sz="65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6500" b="1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meža</a:t>
            </a:r>
            <a:r>
              <a:rPr lang="en-US" sz="65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6500" b="1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apsaimniekošana</a:t>
            </a:r>
            <a:endParaRPr lang="en-US" sz="6500" b="1">
              <a:solidFill>
                <a:srgbClr val="7A9A01"/>
              </a:solidFill>
              <a:latin typeface="Roboto Bold"/>
              <a:ea typeface="Roboto Bold"/>
              <a:cs typeface="Roboto Bold"/>
            </a:endParaRPr>
          </a:p>
          <a:p>
            <a:pPr algn="ctr">
              <a:lnSpc>
                <a:spcPts val="8450"/>
              </a:lnSpc>
              <a:spcBef>
                <a:spcPct val="0"/>
              </a:spcBef>
            </a:pPr>
            <a:r>
              <a:rPr lang="en-US" sz="65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</a:rPr>
              <a:t>Meža</a:t>
            </a:r>
            <a:r>
              <a:rPr lang="en-US" sz="65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</a:rPr>
              <a:t> </a:t>
            </a:r>
            <a:r>
              <a:rPr lang="en-US" sz="65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</a:rPr>
              <a:t>ekosistēmu</a:t>
            </a:r>
            <a:r>
              <a:rPr lang="en-US" sz="65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</a:rPr>
              <a:t> </a:t>
            </a:r>
            <a:r>
              <a:rPr lang="en-US" sz="65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</a:rPr>
              <a:t>pakalpojumu</a:t>
            </a:r>
            <a:r>
              <a:rPr lang="en-US" sz="65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</a:rPr>
              <a:t> </a:t>
            </a:r>
            <a:r>
              <a:rPr lang="en-US" sz="65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</a:rPr>
              <a:t>fokuss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4300"/>
            <a:ext cx="18440400" cy="104013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7473705"/>
            <a:ext cx="12857988" cy="2038790"/>
            <a:chOff x="0" y="0"/>
            <a:chExt cx="17143984" cy="27183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43985" cy="2718386"/>
            </a:xfrm>
            <a:custGeom>
              <a:avLst/>
              <a:gdLst/>
              <a:ahLst/>
              <a:cxnLst/>
              <a:rect l="l" t="t" r="r" b="b"/>
              <a:pathLst>
                <a:path w="17143985" h="2718386">
                  <a:moveTo>
                    <a:pt x="0" y="0"/>
                  </a:moveTo>
                  <a:lnTo>
                    <a:pt x="17143985" y="0"/>
                  </a:lnTo>
                  <a:lnTo>
                    <a:pt x="17143985" y="2718386"/>
                  </a:lnTo>
                  <a:lnTo>
                    <a:pt x="0" y="27183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17143984" cy="2823161"/>
            </a:xfrm>
            <a:prstGeom prst="rect">
              <a:avLst/>
            </a:prstGeom>
          </p:spPr>
          <p:txBody>
            <a:bodyPr lIns="12700" tIns="12700" rIns="12700" bIns="12700" rtlCol="0" anchor="ctr"/>
            <a:lstStyle/>
            <a:p>
              <a:pPr algn="l">
                <a:lnSpc>
                  <a:spcPts val="7644"/>
                </a:lnSpc>
              </a:pPr>
              <a:r>
                <a:rPr lang="en-US" sz="5499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ZINĀT, KĀDAS VĒRTĪBAS IR MŪSU APSAIMNIEKOŠANĀ UN KURĀ VIETĀ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028700"/>
            <a:ext cx="1302293" cy="1302293"/>
          </a:xfrm>
          <a:custGeom>
            <a:avLst/>
            <a:gdLst/>
            <a:ahLst/>
            <a:cxnLst/>
            <a:rect l="l" t="t" r="r" b="b"/>
            <a:pathLst>
              <a:path w="1302293" h="1302293">
                <a:moveTo>
                  <a:pt x="0" y="0"/>
                </a:moveTo>
                <a:lnTo>
                  <a:pt x="1302293" y="0"/>
                </a:lnTo>
                <a:lnTo>
                  <a:pt x="1302293" y="1302293"/>
                </a:lnTo>
                <a:lnTo>
                  <a:pt x="0" y="13022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794789"/>
            <a:ext cx="11362349" cy="6488595"/>
          </a:xfrm>
          <a:custGeom>
            <a:avLst/>
            <a:gdLst/>
            <a:ahLst/>
            <a:cxnLst/>
            <a:rect l="l" t="t" r="r" b="b"/>
            <a:pathLst>
              <a:path w="11362349" h="6488595">
                <a:moveTo>
                  <a:pt x="0" y="0"/>
                </a:moveTo>
                <a:lnTo>
                  <a:pt x="11362349" y="0"/>
                </a:lnTo>
                <a:lnTo>
                  <a:pt x="11362349" y="6488596"/>
                </a:lnTo>
                <a:lnTo>
                  <a:pt x="0" y="6488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3" r="-2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03049" y="7995465"/>
            <a:ext cx="2718534" cy="1231906"/>
          </a:xfrm>
          <a:custGeom>
            <a:avLst/>
            <a:gdLst/>
            <a:ahLst/>
            <a:cxnLst/>
            <a:rect l="l" t="t" r="r" b="b"/>
            <a:pathLst>
              <a:path w="2718534" h="1231906">
                <a:moveTo>
                  <a:pt x="0" y="0"/>
                </a:moveTo>
                <a:lnTo>
                  <a:pt x="2718535" y="0"/>
                </a:lnTo>
                <a:lnTo>
                  <a:pt x="2718535" y="1231906"/>
                </a:lnTo>
                <a:lnTo>
                  <a:pt x="0" y="1231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3" r="-2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16478" y="7939451"/>
            <a:ext cx="1194222" cy="1343934"/>
          </a:xfrm>
          <a:custGeom>
            <a:avLst/>
            <a:gdLst/>
            <a:ahLst/>
            <a:cxnLst/>
            <a:rect l="l" t="t" r="r" b="b"/>
            <a:pathLst>
              <a:path w="1194222" h="1343934">
                <a:moveTo>
                  <a:pt x="0" y="0"/>
                </a:moveTo>
                <a:lnTo>
                  <a:pt x="1194222" y="0"/>
                </a:lnTo>
                <a:lnTo>
                  <a:pt x="1194222" y="1343934"/>
                </a:lnTo>
                <a:lnTo>
                  <a:pt x="0" y="1343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3" r="-2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971550"/>
            <a:ext cx="14697130" cy="812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  <a:spcBef>
                <a:spcPct val="0"/>
              </a:spcBef>
            </a:pPr>
            <a:r>
              <a:rPr lang="en-US" sz="5000" b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Ainavu ekoloģiskā plānošana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5025" y="-1005296"/>
            <a:ext cx="18776889" cy="12541397"/>
          </a:xfrm>
          <a:custGeom>
            <a:avLst/>
            <a:gdLst/>
            <a:ahLst/>
            <a:cxnLst/>
            <a:rect l="l" t="t" r="r" b="b"/>
            <a:pathLst>
              <a:path w="18776889" h="12541397">
                <a:moveTo>
                  <a:pt x="0" y="0"/>
                </a:moveTo>
                <a:lnTo>
                  <a:pt x="18776889" y="0"/>
                </a:lnTo>
                <a:lnTo>
                  <a:pt x="18776889" y="12541397"/>
                </a:lnTo>
                <a:lnTo>
                  <a:pt x="0" y="125413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7473705"/>
            <a:ext cx="12857988" cy="2038790"/>
            <a:chOff x="0" y="0"/>
            <a:chExt cx="17143984" cy="27183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43985" cy="2718386"/>
            </a:xfrm>
            <a:custGeom>
              <a:avLst/>
              <a:gdLst/>
              <a:ahLst/>
              <a:cxnLst/>
              <a:rect l="l" t="t" r="r" b="b"/>
              <a:pathLst>
                <a:path w="17143985" h="2718386">
                  <a:moveTo>
                    <a:pt x="0" y="0"/>
                  </a:moveTo>
                  <a:lnTo>
                    <a:pt x="17143985" y="0"/>
                  </a:lnTo>
                  <a:lnTo>
                    <a:pt x="17143985" y="2718386"/>
                  </a:lnTo>
                  <a:lnTo>
                    <a:pt x="0" y="27183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17143984" cy="2823161"/>
            </a:xfrm>
            <a:prstGeom prst="rect">
              <a:avLst/>
            </a:prstGeom>
          </p:spPr>
          <p:txBody>
            <a:bodyPr lIns="12700" tIns="12700" rIns="12700" bIns="12700" rtlCol="0" anchor="ctr"/>
            <a:lstStyle/>
            <a:p>
              <a:pPr algn="l">
                <a:lnSpc>
                  <a:spcPts val="7644"/>
                </a:lnSpc>
              </a:pPr>
              <a:r>
                <a:rPr lang="en-US" sz="5499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ZINĀT, KĀDĀ STĀVOKLĪ IR DABAS VĒRTĪBAS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933450" y="952500"/>
            <a:ext cx="1586892" cy="1586892"/>
          </a:xfrm>
          <a:custGeom>
            <a:avLst/>
            <a:gdLst/>
            <a:ahLst/>
            <a:cxnLst/>
            <a:rect l="l" t="t" r="r" b="b"/>
            <a:pathLst>
              <a:path w="1586892" h="1586892">
                <a:moveTo>
                  <a:pt x="0" y="0"/>
                </a:moveTo>
                <a:lnTo>
                  <a:pt x="1586892" y="0"/>
                </a:lnTo>
                <a:lnTo>
                  <a:pt x="1586892" y="1586892"/>
                </a:lnTo>
                <a:lnTo>
                  <a:pt x="0" y="1586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92263" y="5514984"/>
            <a:ext cx="3622544" cy="3735772"/>
          </a:xfrm>
          <a:custGeom>
            <a:avLst/>
            <a:gdLst/>
            <a:ahLst/>
            <a:cxnLst/>
            <a:rect l="l" t="t" r="r" b="b"/>
            <a:pathLst>
              <a:path w="3622544" h="3735772">
                <a:moveTo>
                  <a:pt x="0" y="0"/>
                </a:moveTo>
                <a:lnTo>
                  <a:pt x="3622544" y="0"/>
                </a:lnTo>
                <a:lnTo>
                  <a:pt x="3622544" y="3735772"/>
                </a:lnTo>
                <a:lnTo>
                  <a:pt x="0" y="3735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57" r="-13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16233" y="5485165"/>
            <a:ext cx="3843067" cy="3765591"/>
          </a:xfrm>
          <a:custGeom>
            <a:avLst/>
            <a:gdLst/>
            <a:ahLst/>
            <a:cxnLst/>
            <a:rect l="l" t="t" r="r" b="b"/>
            <a:pathLst>
              <a:path w="3843067" h="3765591">
                <a:moveTo>
                  <a:pt x="0" y="0"/>
                </a:moveTo>
                <a:lnTo>
                  <a:pt x="3843067" y="0"/>
                </a:lnTo>
                <a:lnTo>
                  <a:pt x="3843067" y="3765591"/>
                </a:lnTo>
                <a:lnTo>
                  <a:pt x="0" y="3765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57" r="-13057" b="-30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5514984"/>
            <a:ext cx="3530883" cy="3743316"/>
          </a:xfrm>
          <a:custGeom>
            <a:avLst/>
            <a:gdLst/>
            <a:ahLst/>
            <a:cxnLst/>
            <a:rect l="l" t="t" r="r" b="b"/>
            <a:pathLst>
              <a:path w="3530883" h="3743316">
                <a:moveTo>
                  <a:pt x="0" y="0"/>
                </a:moveTo>
                <a:lnTo>
                  <a:pt x="3530883" y="0"/>
                </a:lnTo>
                <a:lnTo>
                  <a:pt x="3530883" y="3743316"/>
                </a:lnTo>
                <a:lnTo>
                  <a:pt x="0" y="37433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21" r="-1442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5052670" y="5514984"/>
            <a:ext cx="3843067" cy="3743316"/>
          </a:xfrm>
          <a:custGeom>
            <a:avLst/>
            <a:gdLst/>
            <a:ahLst/>
            <a:cxnLst/>
            <a:rect l="l" t="t" r="r" b="b"/>
            <a:pathLst>
              <a:path w="3843067" h="3743316">
                <a:moveTo>
                  <a:pt x="0" y="0"/>
                </a:moveTo>
                <a:lnTo>
                  <a:pt x="3843067" y="0"/>
                </a:lnTo>
                <a:lnTo>
                  <a:pt x="3843067" y="3743316"/>
                </a:lnTo>
                <a:lnTo>
                  <a:pt x="0" y="3743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88" r="-102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971550"/>
            <a:ext cx="15513936" cy="2452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Ekosistēmu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pakalpojumu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kartēšana</a:t>
            </a:r>
          </a:p>
          <a:p>
            <a:pPr>
              <a:lnSpc>
                <a:spcPts val="6500"/>
              </a:lnSpc>
              <a:spcBef>
                <a:spcPct val="0"/>
              </a:spcBef>
            </a:pPr>
            <a:endParaRPr lang="en-US" sz="5000" b="1" dirty="0">
              <a:solidFill>
                <a:srgbClr val="7A9A01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65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Ekosistēmu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pakalpojumu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kvalitātes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novērtējums</a:t>
            </a:r>
            <a:endParaRPr lang="en-US" sz="5000" b="1" dirty="0" err="1">
              <a:solidFill>
                <a:srgbClr val="7A9A01"/>
              </a:solidFill>
              <a:latin typeface="Roboto Bold"/>
              <a:ea typeface="Roboto Bold"/>
              <a:cs typeface="Roboto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5485" y="839870"/>
            <a:ext cx="16157029" cy="1052037"/>
            <a:chOff x="0" y="0"/>
            <a:chExt cx="21542705" cy="1402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42705" cy="1402716"/>
            </a:xfrm>
            <a:custGeom>
              <a:avLst/>
              <a:gdLst/>
              <a:ahLst/>
              <a:cxnLst/>
              <a:rect l="l" t="t" r="r" b="b"/>
              <a:pathLst>
                <a:path w="21542705" h="1402716">
                  <a:moveTo>
                    <a:pt x="0" y="0"/>
                  </a:moveTo>
                  <a:lnTo>
                    <a:pt x="21542705" y="0"/>
                  </a:lnTo>
                  <a:lnTo>
                    <a:pt x="21542705" y="1402716"/>
                  </a:lnTo>
                  <a:lnTo>
                    <a:pt x="0" y="14027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1542705" cy="14122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160"/>
                </a:lnSpc>
              </a:pPr>
              <a:r>
                <a:rPr lang="en-US" sz="4300" b="1">
                  <a:solidFill>
                    <a:srgbClr val="00572D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SIA “RĪGAS MEŽI” IMAP VĒRTĒTIE EKOSISTĒMU PAKALPOJUMI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008667"/>
            <a:ext cx="5145561" cy="7249632"/>
            <a:chOff x="0" y="0"/>
            <a:chExt cx="6860748" cy="9666177"/>
          </a:xfrm>
        </p:grpSpPr>
        <p:grpSp>
          <p:nvGrpSpPr>
            <p:cNvPr id="6" name="Group 6"/>
            <p:cNvGrpSpPr/>
            <p:nvPr/>
          </p:nvGrpSpPr>
          <p:grpSpPr>
            <a:xfrm>
              <a:off x="6799" y="1950943"/>
              <a:ext cx="6853949" cy="7715234"/>
              <a:chOff x="0" y="0"/>
              <a:chExt cx="350506" cy="39455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50506" cy="394551"/>
              </a:xfrm>
              <a:custGeom>
                <a:avLst/>
                <a:gdLst/>
                <a:ahLst/>
                <a:cxnLst/>
                <a:rect l="l" t="t" r="r" b="b"/>
                <a:pathLst>
                  <a:path w="350506" h="394551">
                    <a:moveTo>
                      <a:pt x="30121" y="0"/>
                    </a:moveTo>
                    <a:lnTo>
                      <a:pt x="320384" y="0"/>
                    </a:lnTo>
                    <a:cubicBezTo>
                      <a:pt x="337020" y="0"/>
                      <a:pt x="350506" y="13486"/>
                      <a:pt x="350506" y="30121"/>
                    </a:cubicBezTo>
                    <a:lnTo>
                      <a:pt x="350506" y="364430"/>
                    </a:lnTo>
                    <a:cubicBezTo>
                      <a:pt x="350506" y="372418"/>
                      <a:pt x="347332" y="380080"/>
                      <a:pt x="341683" y="385729"/>
                    </a:cubicBezTo>
                    <a:cubicBezTo>
                      <a:pt x="336034" y="391378"/>
                      <a:pt x="328373" y="394551"/>
                      <a:pt x="320384" y="394551"/>
                    </a:cubicBezTo>
                    <a:lnTo>
                      <a:pt x="30121" y="394551"/>
                    </a:lnTo>
                    <a:cubicBezTo>
                      <a:pt x="13486" y="394551"/>
                      <a:pt x="0" y="381065"/>
                      <a:pt x="0" y="364430"/>
                    </a:cubicBezTo>
                    <a:lnTo>
                      <a:pt x="0" y="30121"/>
                    </a:lnTo>
                    <a:cubicBezTo>
                      <a:pt x="0" y="13486"/>
                      <a:pt x="13486" y="0"/>
                      <a:pt x="30121" y="0"/>
                    </a:cubicBezTo>
                    <a:close/>
                  </a:path>
                </a:pathLst>
              </a:custGeom>
              <a:solidFill>
                <a:srgbClr val="E9E9E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350506" cy="423126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l">
                  <a:lnSpc>
                    <a:spcPts val="2340"/>
                  </a:lnSpc>
                </a:pPr>
                <a:endParaRPr dirty="0"/>
              </a:p>
              <a:p>
                <a:pPr algn="l">
                  <a:lnSpc>
                    <a:spcPts val="2470"/>
                  </a:lnSpc>
                </a:pPr>
                <a:endParaRPr dirty="0"/>
              </a:p>
              <a:p>
                <a:pPr algn="l">
                  <a:lnSpc>
                    <a:spcPts val="2470"/>
                  </a:lnSpc>
                </a:pP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Koksnes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produkti</a:t>
                </a:r>
                <a:endParaRPr lang="en-US" sz="24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340"/>
                  </a:lnSpc>
                </a:pPr>
                <a:endParaRPr lang="en-US" sz="19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340"/>
                  </a:lnSpc>
                </a:pP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pieejamais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ekspluatācijas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fonds m3, kas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rāda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teorētiski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iespējamo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ienākumu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apjomu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jeb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pieejamo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m3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apjomu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/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ainavas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vienības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hektārā</a:t>
                </a:r>
                <a:endParaRPr lang="en-US" sz="16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l">
                  <a:lnSpc>
                    <a:spcPts val="2340"/>
                  </a:lnSpc>
                </a:pPr>
                <a:endParaRPr lang="en-US" sz="18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l">
                  <a:lnSpc>
                    <a:spcPts val="2470"/>
                  </a:lnSpc>
                </a:pP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Nekoksnes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produkti</a:t>
                </a:r>
                <a:endParaRPr lang="en-US" sz="24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340"/>
                  </a:lnSpc>
                </a:pPr>
                <a:endParaRPr lang="en-US" sz="19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340"/>
                  </a:lnSpc>
                </a:pP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ogas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,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sēnes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,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ārstniecības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augi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,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augi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kosmētikai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,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augi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floristikai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,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trokšņu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absorbēšana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,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fitoremediācija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,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bioremediācija</a:t>
                </a:r>
                <a:endParaRPr lang="en-US" sz="16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ctr">
                  <a:lnSpc>
                    <a:spcPts val="2470"/>
                  </a:lnSpc>
                </a:pPr>
                <a:endParaRPr lang="en-US" sz="18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6847737" cy="2655777"/>
              <a:chOff x="0" y="0"/>
              <a:chExt cx="2947146" cy="1143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947146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2947146" h="1001324">
                    <a:moveTo>
                      <a:pt x="2822686" y="1001324"/>
                    </a:moveTo>
                    <a:lnTo>
                      <a:pt x="124460" y="1001324"/>
                    </a:lnTo>
                    <a:cubicBezTo>
                      <a:pt x="55880" y="1001324"/>
                      <a:pt x="0" y="945444"/>
                      <a:pt x="0" y="87686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22686" y="0"/>
                    </a:lnTo>
                    <a:cubicBezTo>
                      <a:pt x="2891266" y="0"/>
                      <a:pt x="2947146" y="55880"/>
                      <a:pt x="2947146" y="124460"/>
                    </a:cubicBezTo>
                    <a:lnTo>
                      <a:pt x="2947146" y="876864"/>
                    </a:lnTo>
                    <a:cubicBezTo>
                      <a:pt x="2947146" y="945444"/>
                      <a:pt x="2891266" y="1001324"/>
                      <a:pt x="2822686" y="1001324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011645" y="400816"/>
              <a:ext cx="4850469" cy="1550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"/>
                </a:lnSpc>
                <a:spcBef>
                  <a:spcPct val="0"/>
                </a:spcBef>
              </a:pPr>
              <a:r>
                <a:rPr lang="en-US" sz="2381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APGĀDES </a:t>
              </a:r>
            </a:p>
            <a:p>
              <a:pPr algn="ctr">
                <a:lnSpc>
                  <a:spcPts val="3096"/>
                </a:lnSpc>
                <a:spcBef>
                  <a:spcPct val="0"/>
                </a:spcBef>
              </a:pPr>
              <a:r>
                <a:rPr lang="en-US" sz="2381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JEB NODROŠINĀJUMA PAKALPOJUMI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72715" y="2008667"/>
            <a:ext cx="5261597" cy="7249633"/>
            <a:chOff x="0" y="0"/>
            <a:chExt cx="7015462" cy="966617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2053269"/>
              <a:ext cx="7009412" cy="7612909"/>
              <a:chOff x="0" y="0"/>
              <a:chExt cx="358456" cy="38931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8456" cy="389318"/>
              </a:xfrm>
              <a:custGeom>
                <a:avLst/>
                <a:gdLst/>
                <a:ahLst/>
                <a:cxnLst/>
                <a:rect l="l" t="t" r="r" b="b"/>
                <a:pathLst>
                  <a:path w="358456" h="389318">
                    <a:moveTo>
                      <a:pt x="29453" y="0"/>
                    </a:moveTo>
                    <a:lnTo>
                      <a:pt x="329002" y="0"/>
                    </a:lnTo>
                    <a:cubicBezTo>
                      <a:pt x="336814" y="0"/>
                      <a:pt x="344306" y="3103"/>
                      <a:pt x="349829" y="8627"/>
                    </a:cubicBezTo>
                    <a:cubicBezTo>
                      <a:pt x="355353" y="14150"/>
                      <a:pt x="358456" y="21642"/>
                      <a:pt x="358456" y="29453"/>
                    </a:cubicBezTo>
                    <a:lnTo>
                      <a:pt x="358456" y="359865"/>
                    </a:lnTo>
                    <a:cubicBezTo>
                      <a:pt x="358456" y="367676"/>
                      <a:pt x="355353" y="375168"/>
                      <a:pt x="349829" y="380691"/>
                    </a:cubicBezTo>
                    <a:cubicBezTo>
                      <a:pt x="344306" y="386215"/>
                      <a:pt x="336814" y="389318"/>
                      <a:pt x="329002" y="389318"/>
                    </a:cubicBezTo>
                    <a:lnTo>
                      <a:pt x="29453" y="389318"/>
                    </a:lnTo>
                    <a:cubicBezTo>
                      <a:pt x="21642" y="389318"/>
                      <a:pt x="14150" y="386215"/>
                      <a:pt x="8627" y="380691"/>
                    </a:cubicBezTo>
                    <a:cubicBezTo>
                      <a:pt x="3103" y="375168"/>
                      <a:pt x="0" y="367676"/>
                      <a:pt x="0" y="359865"/>
                    </a:cubicBezTo>
                    <a:lnTo>
                      <a:pt x="0" y="29453"/>
                    </a:lnTo>
                    <a:cubicBezTo>
                      <a:pt x="0" y="21642"/>
                      <a:pt x="3103" y="14150"/>
                      <a:pt x="8627" y="8627"/>
                    </a:cubicBezTo>
                    <a:cubicBezTo>
                      <a:pt x="14150" y="3103"/>
                      <a:pt x="21642" y="0"/>
                      <a:pt x="29453" y="0"/>
                    </a:cubicBezTo>
                    <a:close/>
                  </a:path>
                </a:pathLst>
              </a:custGeom>
              <a:solidFill>
                <a:srgbClr val="E9E9E8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358456" cy="417893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l">
                  <a:lnSpc>
                    <a:spcPts val="2470"/>
                  </a:lnSpc>
                </a:pPr>
                <a:endParaRPr dirty="0"/>
              </a:p>
              <a:p>
                <a:pPr algn="l">
                  <a:lnSpc>
                    <a:spcPts val="2470"/>
                  </a:lnSpc>
                </a:pPr>
                <a:endParaRPr lang="lv-LV" sz="24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470"/>
                  </a:lnSpc>
                </a:pPr>
                <a:endParaRPr lang="lv-LV" sz="24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470"/>
                  </a:lnSpc>
                </a:pP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Klimata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kontrole</a:t>
                </a:r>
                <a:r>
                  <a:rPr lang="en-US" sz="24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</a:p>
              <a:p>
                <a:pPr algn="l">
                  <a:lnSpc>
                    <a:spcPts val="2470"/>
                  </a:lnSpc>
                </a:pPr>
                <a:endParaRPr lang="en-US" sz="19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l">
                  <a:lnSpc>
                    <a:spcPts val="2340"/>
                  </a:lnSpc>
                </a:pP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CO2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piesaiste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, CO2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kredītu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apjoms</a:t>
                </a:r>
                <a:endParaRPr lang="en-US" sz="16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l">
                  <a:lnSpc>
                    <a:spcPts val="2470"/>
                  </a:lnSpc>
                </a:pPr>
                <a:endParaRPr lang="en-US" sz="18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l">
                  <a:lnSpc>
                    <a:spcPts val="2470"/>
                  </a:lnSpc>
                </a:pP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Ūdens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plūsmu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kontrole</a:t>
                </a:r>
                <a:endParaRPr lang="en-US" sz="24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470"/>
                  </a:lnSpc>
                </a:pPr>
                <a:endParaRPr lang="en-US" sz="19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340"/>
                  </a:lnSpc>
                </a:pP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Plūdu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aizturēšana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,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filtrācija</a:t>
                </a:r>
                <a:endParaRPr lang="en-US" sz="16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l">
                  <a:lnSpc>
                    <a:spcPts val="2470"/>
                  </a:lnSpc>
                </a:pPr>
                <a:endParaRPr lang="en-US" sz="18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l">
                  <a:lnSpc>
                    <a:spcPts val="2470"/>
                  </a:lnSpc>
                </a:pP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Dzīvotņu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uzturēšana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* </a:t>
                </a:r>
              </a:p>
              <a:p>
                <a:pPr algn="l">
                  <a:lnSpc>
                    <a:spcPts val="2470"/>
                  </a:lnSpc>
                </a:pPr>
                <a:endParaRPr lang="en-US" sz="19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340"/>
                  </a:lnSpc>
                </a:pP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ES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nozīmes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meža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un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mežaino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piejūras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kāpu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biotopu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kopplatība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un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vidējā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kvalitāte</a:t>
                </a:r>
                <a:endParaRPr lang="en-US" sz="16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l">
                  <a:lnSpc>
                    <a:spcPts val="2340"/>
                  </a:lnSpc>
                </a:pPr>
                <a:endParaRPr lang="en-US" sz="16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algn="l">
                  <a:lnSpc>
                    <a:spcPts val="2340"/>
                  </a:lnSpc>
                </a:pP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Putniem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nozīmīgas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vietas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,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kuras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ietvertas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ainavu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ekoloģiskā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plāna</a:t>
                </a:r>
                <a:r>
                  <a:rPr lang="en-US" sz="1600" dirty="0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 </a:t>
                </a:r>
                <a:r>
                  <a:rPr lang="en-US" sz="1600" dirty="0" err="1">
                    <a:solidFill>
                      <a:srgbClr val="286140"/>
                    </a:solidFill>
                    <a:latin typeface="Roboto"/>
                    <a:ea typeface="Roboto"/>
                    <a:cs typeface="Roboto"/>
                    <a:sym typeface="Roboto"/>
                  </a:rPr>
                  <a:t>zonējumā</a:t>
                </a:r>
                <a:endParaRPr lang="en-US" sz="1600" dirty="0">
                  <a:solidFill>
                    <a:srgbClr val="28614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7015462" cy="2655778"/>
              <a:chOff x="0" y="0"/>
              <a:chExt cx="3019332" cy="1143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019332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3019332" h="1025363">
                    <a:moveTo>
                      <a:pt x="2894872" y="1025363"/>
                    </a:moveTo>
                    <a:lnTo>
                      <a:pt x="124460" y="1025363"/>
                    </a:lnTo>
                    <a:cubicBezTo>
                      <a:pt x="55880" y="1025363"/>
                      <a:pt x="0" y="969483"/>
                      <a:pt x="0" y="9009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94872" y="0"/>
                    </a:lnTo>
                    <a:cubicBezTo>
                      <a:pt x="2963452" y="0"/>
                      <a:pt x="3019332" y="55880"/>
                      <a:pt x="3019332" y="124460"/>
                    </a:cubicBezTo>
                    <a:lnTo>
                      <a:pt x="3019332" y="900903"/>
                    </a:lnTo>
                    <a:cubicBezTo>
                      <a:pt x="3019332" y="969483"/>
                      <a:pt x="2963452" y="1025363"/>
                      <a:pt x="2894872" y="1025363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084320" y="745582"/>
              <a:ext cx="4969274" cy="1029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"/>
                </a:lnSpc>
                <a:spcBef>
                  <a:spcPct val="0"/>
                </a:spcBef>
              </a:pPr>
              <a:r>
                <a:rPr lang="en-US" sz="2381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VIDI REGULĒJOŠIE PAKALPOJUMI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982544" y="2008667"/>
            <a:ext cx="5239970" cy="7249633"/>
            <a:chOff x="-12691" y="0"/>
            <a:chExt cx="6986627" cy="9666178"/>
          </a:xfrm>
        </p:grpSpPr>
        <p:grpSp>
          <p:nvGrpSpPr>
            <p:cNvPr id="20" name="Group 20"/>
            <p:cNvGrpSpPr/>
            <p:nvPr/>
          </p:nvGrpSpPr>
          <p:grpSpPr>
            <a:xfrm>
              <a:off x="-12691" y="1494500"/>
              <a:ext cx="6986627" cy="8171678"/>
              <a:chOff x="-649" y="-28575"/>
              <a:chExt cx="357291" cy="41789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-649" y="0"/>
                <a:ext cx="356642" cy="389318"/>
              </a:xfrm>
              <a:custGeom>
                <a:avLst/>
                <a:gdLst/>
                <a:ahLst/>
                <a:cxnLst/>
                <a:rect l="l" t="t" r="r" b="b"/>
                <a:pathLst>
                  <a:path w="356642" h="389318">
                    <a:moveTo>
                      <a:pt x="29603" y="0"/>
                    </a:moveTo>
                    <a:lnTo>
                      <a:pt x="327038" y="0"/>
                    </a:lnTo>
                    <a:cubicBezTo>
                      <a:pt x="334890" y="0"/>
                      <a:pt x="342419" y="3119"/>
                      <a:pt x="347971" y="8671"/>
                    </a:cubicBezTo>
                    <a:cubicBezTo>
                      <a:pt x="353523" y="14222"/>
                      <a:pt x="356642" y="21752"/>
                      <a:pt x="356642" y="29603"/>
                    </a:cubicBezTo>
                    <a:lnTo>
                      <a:pt x="356642" y="359715"/>
                    </a:lnTo>
                    <a:cubicBezTo>
                      <a:pt x="356642" y="367566"/>
                      <a:pt x="353523" y="375096"/>
                      <a:pt x="347971" y="380648"/>
                    </a:cubicBezTo>
                    <a:cubicBezTo>
                      <a:pt x="342419" y="386199"/>
                      <a:pt x="334890" y="389318"/>
                      <a:pt x="327038" y="389318"/>
                    </a:cubicBezTo>
                    <a:lnTo>
                      <a:pt x="29603" y="389318"/>
                    </a:lnTo>
                    <a:cubicBezTo>
                      <a:pt x="21752" y="389318"/>
                      <a:pt x="14222" y="386199"/>
                      <a:pt x="8671" y="380648"/>
                    </a:cubicBezTo>
                    <a:cubicBezTo>
                      <a:pt x="3119" y="375096"/>
                      <a:pt x="0" y="367566"/>
                      <a:pt x="0" y="359715"/>
                    </a:cubicBezTo>
                    <a:lnTo>
                      <a:pt x="0" y="29603"/>
                    </a:lnTo>
                    <a:cubicBezTo>
                      <a:pt x="0" y="21752"/>
                      <a:pt x="3119" y="14222"/>
                      <a:pt x="8671" y="8671"/>
                    </a:cubicBezTo>
                    <a:cubicBezTo>
                      <a:pt x="14222" y="3119"/>
                      <a:pt x="21752" y="0"/>
                      <a:pt x="29603" y="0"/>
                    </a:cubicBezTo>
                    <a:close/>
                  </a:path>
                </a:pathLst>
              </a:custGeom>
              <a:solidFill>
                <a:srgbClr val="E9E9E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28575"/>
                <a:ext cx="356642" cy="417893"/>
              </a:xfrm>
              <a:prstGeom prst="rect">
                <a:avLst/>
              </a:prstGeom>
            </p:spPr>
            <p:txBody>
              <a:bodyPr lIns="254000" tIns="254000" rIns="254000" bIns="254000" rtlCol="0" anchor="ctr"/>
              <a:lstStyle/>
              <a:p>
                <a:pPr algn="l">
                  <a:lnSpc>
                    <a:spcPts val="2470"/>
                  </a:lnSpc>
                </a:pP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Vizuāli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pievilcīga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ainava</a:t>
                </a:r>
                <a:endParaRPr lang="lv-LV" sz="24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470"/>
                  </a:lnSpc>
                </a:pPr>
                <a:endParaRPr lang="en-US" sz="24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470"/>
                  </a:lnSpc>
                </a:pPr>
                <a:endParaRPr lang="en-US" sz="19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470"/>
                  </a:lnSpc>
                </a:pP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Rekreācijas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vērtība</a:t>
                </a:r>
                <a:endParaRPr lang="lv-LV" sz="24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470"/>
                  </a:lnSpc>
                </a:pPr>
                <a:endParaRPr lang="en-US" sz="24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470"/>
                  </a:lnSpc>
                </a:pPr>
                <a:endParaRPr lang="en-US" sz="19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l">
                  <a:lnSpc>
                    <a:spcPts val="2470"/>
                  </a:lnSpc>
                </a:pP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Rekreācijas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  <a:r>
                  <a:rPr lang="en-US" sz="2400" b="1" dirty="0" err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noturība</a:t>
                </a:r>
                <a:r>
                  <a:rPr lang="en-US" sz="2400" b="1" dirty="0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</a:t>
                </a:r>
              </a:p>
              <a:p>
                <a:pPr algn="l">
                  <a:lnSpc>
                    <a:spcPts val="2470"/>
                  </a:lnSpc>
                </a:pPr>
                <a:endParaRPr lang="en-US" sz="19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6320" y="0"/>
              <a:ext cx="6967616" cy="2655778"/>
              <a:chOff x="0" y="0"/>
              <a:chExt cx="2998740" cy="1143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998740" cy="1143000"/>
              </a:xfrm>
              <a:custGeom>
                <a:avLst/>
                <a:gdLst/>
                <a:ahLst/>
                <a:cxnLst/>
                <a:rect l="l" t="t" r="r" b="b"/>
                <a:pathLst>
                  <a:path w="2998740" h="1025363">
                    <a:moveTo>
                      <a:pt x="2874279" y="1025363"/>
                    </a:moveTo>
                    <a:lnTo>
                      <a:pt x="124460" y="1025363"/>
                    </a:lnTo>
                    <a:cubicBezTo>
                      <a:pt x="55880" y="1025363"/>
                      <a:pt x="0" y="969483"/>
                      <a:pt x="0" y="9009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74280" y="0"/>
                    </a:lnTo>
                    <a:cubicBezTo>
                      <a:pt x="2942860" y="0"/>
                      <a:pt x="2998740" y="55880"/>
                      <a:pt x="2998740" y="124460"/>
                    </a:cubicBezTo>
                    <a:lnTo>
                      <a:pt x="2998740" y="900903"/>
                    </a:lnTo>
                    <a:cubicBezTo>
                      <a:pt x="2998740" y="969483"/>
                      <a:pt x="2942860" y="1025363"/>
                      <a:pt x="2874280" y="1025363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077942" y="732882"/>
              <a:ext cx="4935383" cy="508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"/>
                </a:lnSpc>
                <a:spcBef>
                  <a:spcPct val="0"/>
                </a:spcBef>
              </a:pPr>
              <a:r>
                <a:rPr lang="en-US" sz="2381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KULTŪRAS PAKALPOJUMI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344400" y="9382125"/>
            <a:ext cx="4790002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20"/>
              </a:lnSpc>
            </a:pP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metodikas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izstrādes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un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izvērtēšanas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stadijā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</a:p>
          <a:p>
            <a:pPr marL="237512" lvl="1" indent="-118756" algn="just">
              <a:lnSpc>
                <a:spcPts val="1320"/>
              </a:lnSpc>
              <a:buFont typeface="Arial"/>
              <a:buChar char="•"/>
            </a:pP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meža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ekoloģiskās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grupas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dabisko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0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traucējumu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sadalījumā</a:t>
            </a:r>
            <a:endParaRPr lang="en-US" sz="1050" dirty="0">
              <a:solidFill>
                <a:srgbClr val="00572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37512" lvl="1" indent="-118756" algn="just">
              <a:lnSpc>
                <a:spcPts val="1320"/>
              </a:lnSpc>
              <a:buFont typeface="Arial"/>
              <a:buChar char="•"/>
            </a:pP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fragmentācija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un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savstarpējā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savienotība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connectivity</a:t>
            </a:r>
          </a:p>
          <a:p>
            <a:pPr marL="237512" lvl="1" indent="-118756" algn="just">
              <a:lnSpc>
                <a:spcPts val="1320"/>
              </a:lnSpc>
              <a:buFont typeface="Arial"/>
              <a:buChar char="•"/>
            </a:pP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mirusī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koksne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–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patreiz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tiek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iekļauta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emisiju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aprēķinu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050" dirty="0" err="1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algoritmā</a:t>
            </a:r>
            <a:r>
              <a:rPr lang="en-US" sz="1050" dirty="0">
                <a:solidFill>
                  <a:srgbClr val="00572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77803" cy="10337514"/>
          </a:xfrm>
          <a:custGeom>
            <a:avLst/>
            <a:gdLst/>
            <a:ahLst/>
            <a:cxnLst/>
            <a:rect l="l" t="t" r="r" b="b"/>
            <a:pathLst>
              <a:path w="18377803" h="10337514">
                <a:moveTo>
                  <a:pt x="0" y="0"/>
                </a:moveTo>
                <a:lnTo>
                  <a:pt x="18377803" y="0"/>
                </a:lnTo>
                <a:lnTo>
                  <a:pt x="18377803" y="10337514"/>
                </a:lnTo>
                <a:lnTo>
                  <a:pt x="0" y="10337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7473705"/>
            <a:ext cx="12857988" cy="2038790"/>
            <a:chOff x="0" y="0"/>
            <a:chExt cx="17143984" cy="27183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43985" cy="2718386"/>
            </a:xfrm>
            <a:custGeom>
              <a:avLst/>
              <a:gdLst/>
              <a:ahLst/>
              <a:cxnLst/>
              <a:rect l="l" t="t" r="r" b="b"/>
              <a:pathLst>
                <a:path w="17143985" h="2718386">
                  <a:moveTo>
                    <a:pt x="0" y="0"/>
                  </a:moveTo>
                  <a:lnTo>
                    <a:pt x="17143985" y="0"/>
                  </a:lnTo>
                  <a:lnTo>
                    <a:pt x="17143985" y="2718386"/>
                  </a:lnTo>
                  <a:lnTo>
                    <a:pt x="0" y="27183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17143984" cy="2823161"/>
            </a:xfrm>
            <a:prstGeom prst="rect">
              <a:avLst/>
            </a:prstGeom>
          </p:spPr>
          <p:txBody>
            <a:bodyPr lIns="12700" tIns="12700" rIns="12700" bIns="12700" rtlCol="0" anchor="ctr"/>
            <a:lstStyle/>
            <a:p>
              <a:pPr algn="l">
                <a:lnSpc>
                  <a:spcPts val="7644"/>
                </a:lnSpc>
              </a:pPr>
              <a:r>
                <a:rPr lang="en-US" sz="5499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SPĒT NOVĒRTĒT DABAS VĒRTĪBU SAVSTARPĒJO MIJIEDARBĪBU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929209" y="950980"/>
            <a:ext cx="1461334" cy="1461334"/>
          </a:xfrm>
          <a:custGeom>
            <a:avLst/>
            <a:gdLst/>
            <a:ahLst/>
            <a:cxnLst/>
            <a:rect l="l" t="t" r="r" b="b"/>
            <a:pathLst>
              <a:path w="1461334" h="1461334">
                <a:moveTo>
                  <a:pt x="0" y="0"/>
                </a:moveTo>
                <a:lnTo>
                  <a:pt x="1461334" y="0"/>
                </a:lnTo>
                <a:lnTo>
                  <a:pt x="1461334" y="1461334"/>
                </a:lnTo>
                <a:lnTo>
                  <a:pt x="0" y="1461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1249" y="3026949"/>
            <a:ext cx="16665502" cy="6231351"/>
          </a:xfrm>
          <a:custGeom>
            <a:avLst/>
            <a:gdLst/>
            <a:ahLst/>
            <a:cxnLst/>
            <a:rect l="l" t="t" r="r" b="b"/>
            <a:pathLst>
              <a:path w="16665502" h="6231351">
                <a:moveTo>
                  <a:pt x="0" y="0"/>
                </a:moveTo>
                <a:lnTo>
                  <a:pt x="16665502" y="0"/>
                </a:lnTo>
                <a:lnTo>
                  <a:pt x="16665502" y="6231351"/>
                </a:lnTo>
                <a:lnTo>
                  <a:pt x="0" y="6231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5" b="-10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11249" y="971550"/>
            <a:ext cx="10388184" cy="163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  <a:spcBef>
                <a:spcPct val="0"/>
              </a:spcBef>
            </a:pPr>
            <a:r>
              <a:rPr lang="en-US" sz="5000" b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Ekosistēmu pakalpojumu novērtējumu algoritmi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5522513"/>
            <a:ext cx="12857988" cy="3962732"/>
            <a:chOff x="0" y="0"/>
            <a:chExt cx="17143984" cy="52836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43985" cy="5283642"/>
            </a:xfrm>
            <a:custGeom>
              <a:avLst/>
              <a:gdLst/>
              <a:ahLst/>
              <a:cxnLst/>
              <a:rect l="l" t="t" r="r" b="b"/>
              <a:pathLst>
                <a:path w="17143985" h="5283642">
                  <a:moveTo>
                    <a:pt x="0" y="0"/>
                  </a:moveTo>
                  <a:lnTo>
                    <a:pt x="17143985" y="0"/>
                  </a:lnTo>
                  <a:lnTo>
                    <a:pt x="17143985" y="5283642"/>
                  </a:lnTo>
                  <a:lnTo>
                    <a:pt x="0" y="52836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17143984" cy="5388417"/>
            </a:xfrm>
            <a:prstGeom prst="rect">
              <a:avLst/>
            </a:prstGeom>
          </p:spPr>
          <p:txBody>
            <a:bodyPr lIns="12700" tIns="12700" rIns="12700" bIns="12700" rtlCol="0" anchor="ctr"/>
            <a:lstStyle/>
            <a:p>
              <a:pPr>
                <a:lnSpc>
                  <a:spcPts val="7644"/>
                </a:lnSpc>
              </a:pPr>
              <a:r>
                <a:rPr lang="en-US" sz="545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PLĀNOT RESURSU IZMANTOŠANAS APJOMUS</a:t>
              </a:r>
              <a:endParaRPr lang="en-US" sz="545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028700"/>
            <a:ext cx="1137602" cy="1137602"/>
          </a:xfrm>
          <a:custGeom>
            <a:avLst/>
            <a:gdLst/>
            <a:ahLst/>
            <a:cxnLst/>
            <a:rect l="l" t="t" r="r" b="b"/>
            <a:pathLst>
              <a:path w="1137602" h="1137602">
                <a:moveTo>
                  <a:pt x="0" y="0"/>
                </a:moveTo>
                <a:lnTo>
                  <a:pt x="1137602" y="0"/>
                </a:lnTo>
                <a:lnTo>
                  <a:pt x="1137602" y="1137602"/>
                </a:lnTo>
                <a:lnTo>
                  <a:pt x="0" y="1137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61115" y="1176397"/>
            <a:ext cx="10568026" cy="490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Integrētais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meža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apsaimniekošanas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plāns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(IMAP):</a:t>
            </a:r>
            <a:endParaRPr lang="en-US" sz="5000" b="1" dirty="0" err="1">
              <a:solidFill>
                <a:srgbClr val="7A9A01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685800" indent="-685800">
              <a:lnSpc>
                <a:spcPts val="6500"/>
              </a:lnSpc>
              <a:spcBef>
                <a:spcPct val="0"/>
              </a:spcBef>
              <a:buFont typeface="Arial"/>
              <a:buChar char="•"/>
            </a:pP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aprēķinātās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ekosistēmu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pakalpojumu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vērtības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; </a:t>
            </a:r>
            <a:endParaRPr lang="en-US" sz="3600" b="1" dirty="0">
              <a:latin typeface="Roboto Bold"/>
              <a:ea typeface="Roboto Bold"/>
              <a:cs typeface="Roboto Bold"/>
            </a:endParaRPr>
          </a:p>
          <a:p>
            <a:pPr marL="685800" indent="-685800">
              <a:lnSpc>
                <a:spcPts val="6500"/>
              </a:lnSpc>
              <a:spcBef>
                <a:spcPct val="0"/>
              </a:spcBef>
              <a:buFont typeface="Arial"/>
              <a:buChar char="•"/>
            </a:pP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atbilstoša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koksnes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ieguves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tāme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;</a:t>
            </a:r>
            <a:endParaRPr lang="en-US" sz="3600" b="1" dirty="0">
              <a:latin typeface="Roboto Bold"/>
              <a:ea typeface="Roboto Bold"/>
              <a:cs typeface="Roboto Bold"/>
            </a:endParaRPr>
          </a:p>
          <a:p>
            <a:pPr marL="685800" indent="-685800">
              <a:lnSpc>
                <a:spcPts val="6500"/>
              </a:lnSpc>
              <a:spcBef>
                <a:spcPct val="0"/>
              </a:spcBef>
              <a:buFont typeface="Arial"/>
              <a:buChar char="•"/>
            </a:pP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Citu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produktu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/</a:t>
            </a: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pakalpojumu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00" b="1" dirty="0" err="1">
                <a:latin typeface="Roboto Bold"/>
                <a:ea typeface="Roboto Bold"/>
                <a:cs typeface="Roboto Bold"/>
                <a:sym typeface="Roboto Bold"/>
              </a:rPr>
              <a:t>apjomi</a:t>
            </a:r>
            <a:r>
              <a:rPr lang="en-US" sz="3600" b="1" dirty="0">
                <a:latin typeface="Roboto Bold"/>
                <a:ea typeface="Roboto Bold"/>
                <a:cs typeface="Roboto Bold"/>
                <a:sym typeface="Roboto Bold"/>
              </a:rPr>
              <a:t>;</a:t>
            </a:r>
            <a:endParaRPr lang="en-US" sz="3600" b="1" dirty="0" err="1">
              <a:latin typeface="Roboto Bold"/>
              <a:ea typeface="Roboto Bold"/>
              <a:cs typeface="Roboto Bold"/>
            </a:endParaRPr>
          </a:p>
          <a:p>
            <a:pPr marL="685800" indent="-685800">
              <a:lnSpc>
                <a:spcPts val="6500"/>
              </a:lnSpc>
              <a:spcBef>
                <a:spcPct val="0"/>
              </a:spcBef>
              <a:buFont typeface="Arial"/>
              <a:buChar char="•"/>
            </a:pPr>
            <a:r>
              <a:rPr lang="en-US" sz="3600" b="1" dirty="0" err="1">
                <a:latin typeface="Roboto Bold"/>
                <a:ea typeface="Roboto Bold"/>
                <a:cs typeface="Roboto Bold"/>
              </a:rPr>
              <a:t>Apsaimniekošanas</a:t>
            </a:r>
            <a:r>
              <a:rPr lang="en-US" sz="3600" b="1" dirty="0">
                <a:latin typeface="Roboto Bold"/>
                <a:ea typeface="Roboto Bold"/>
                <a:cs typeface="Roboto Bold"/>
              </a:rPr>
              <a:t> </a:t>
            </a:r>
            <a:r>
              <a:rPr lang="en-US" sz="3600" b="1" dirty="0" err="1">
                <a:latin typeface="Roboto Bold"/>
                <a:ea typeface="Roboto Bold"/>
                <a:cs typeface="Roboto Bold"/>
              </a:rPr>
              <a:t>pasākumu</a:t>
            </a:r>
            <a:r>
              <a:rPr lang="en-US" sz="3600" b="1" dirty="0">
                <a:latin typeface="Roboto Bold"/>
                <a:ea typeface="Roboto Bold"/>
                <a:cs typeface="Roboto Bold"/>
              </a:rPr>
              <a:t> </a:t>
            </a:r>
            <a:r>
              <a:rPr lang="en-US" sz="3600" b="1" dirty="0" err="1">
                <a:latin typeface="Roboto Bold"/>
                <a:ea typeface="Roboto Bold"/>
                <a:cs typeface="Roboto Bold"/>
              </a:rPr>
              <a:t>plāns</a:t>
            </a:r>
            <a:r>
              <a:rPr lang="en-US" sz="3600" b="1" dirty="0">
                <a:latin typeface="Roboto Bold"/>
                <a:ea typeface="Roboto Bold"/>
                <a:cs typeface="Roboto Bold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290124" y="1028700"/>
            <a:ext cx="6169883" cy="8124537"/>
            <a:chOff x="0" y="0"/>
            <a:chExt cx="8446200" cy="11122006"/>
          </a:xfrm>
        </p:grpSpPr>
        <p:sp>
          <p:nvSpPr>
            <p:cNvPr id="4" name="Freeform 4"/>
            <p:cNvSpPr/>
            <p:nvPr/>
          </p:nvSpPr>
          <p:spPr>
            <a:xfrm>
              <a:off x="15474" y="12538"/>
              <a:ext cx="8415233" cy="11097015"/>
            </a:xfrm>
            <a:custGeom>
              <a:avLst/>
              <a:gdLst/>
              <a:ahLst/>
              <a:cxnLst/>
              <a:rect l="l" t="t" r="r" b="b"/>
              <a:pathLst>
                <a:path w="8415233" h="11097015">
                  <a:moveTo>
                    <a:pt x="0" y="1138062"/>
                  </a:moveTo>
                  <a:cubicBezTo>
                    <a:pt x="0" y="509539"/>
                    <a:pt x="627947" y="0"/>
                    <a:pt x="1402591" y="0"/>
                  </a:cubicBezTo>
                  <a:lnTo>
                    <a:pt x="7012642" y="0"/>
                  </a:lnTo>
                  <a:cubicBezTo>
                    <a:pt x="7787285" y="0"/>
                    <a:pt x="8415233" y="509539"/>
                    <a:pt x="8415233" y="1138062"/>
                  </a:cubicBezTo>
                  <a:lnTo>
                    <a:pt x="8415233" y="9958953"/>
                  </a:lnTo>
                  <a:cubicBezTo>
                    <a:pt x="8415233" y="10587475"/>
                    <a:pt x="7787285" y="11097015"/>
                    <a:pt x="7012642" y="11097015"/>
                  </a:cubicBezTo>
                  <a:lnTo>
                    <a:pt x="1402591" y="11097015"/>
                  </a:lnTo>
                  <a:cubicBezTo>
                    <a:pt x="627947" y="11096889"/>
                    <a:pt x="0" y="10587475"/>
                    <a:pt x="0" y="9958953"/>
                  </a:cubicBezTo>
                  <a:close/>
                </a:path>
              </a:pathLst>
            </a:custGeom>
            <a:blipFill>
              <a:blip r:embed="rId2"/>
              <a:stretch>
                <a:fillRect l="-49081" r="-490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8446181" cy="11122092"/>
            </a:xfrm>
            <a:custGeom>
              <a:avLst/>
              <a:gdLst/>
              <a:ahLst/>
              <a:cxnLst/>
              <a:rect l="l" t="t" r="r" b="b"/>
              <a:pathLst>
                <a:path w="8446181" h="11122092">
                  <a:moveTo>
                    <a:pt x="0" y="1150600"/>
                  </a:moveTo>
                  <a:cubicBezTo>
                    <a:pt x="0" y="515181"/>
                    <a:pt x="634910" y="0"/>
                    <a:pt x="1418065" y="0"/>
                  </a:cubicBezTo>
                  <a:lnTo>
                    <a:pt x="7028116" y="0"/>
                  </a:lnTo>
                  <a:lnTo>
                    <a:pt x="7028116" y="12538"/>
                  </a:lnTo>
                  <a:lnTo>
                    <a:pt x="7028116" y="0"/>
                  </a:lnTo>
                  <a:cubicBezTo>
                    <a:pt x="7811270" y="0"/>
                    <a:pt x="8446181" y="515181"/>
                    <a:pt x="8446181" y="1150600"/>
                  </a:cubicBezTo>
                  <a:lnTo>
                    <a:pt x="8430707" y="1150600"/>
                  </a:lnTo>
                  <a:lnTo>
                    <a:pt x="8446181" y="1150600"/>
                  </a:lnTo>
                  <a:lnTo>
                    <a:pt x="8446181" y="9971491"/>
                  </a:lnTo>
                  <a:lnTo>
                    <a:pt x="8430707" y="9971491"/>
                  </a:lnTo>
                  <a:lnTo>
                    <a:pt x="8446181" y="9971491"/>
                  </a:lnTo>
                  <a:cubicBezTo>
                    <a:pt x="8446181" y="10606909"/>
                    <a:pt x="7811270" y="11122092"/>
                    <a:pt x="7028116" y="11122092"/>
                  </a:cubicBezTo>
                  <a:lnTo>
                    <a:pt x="7028116" y="11109553"/>
                  </a:lnTo>
                  <a:lnTo>
                    <a:pt x="7028116" y="11122092"/>
                  </a:lnTo>
                  <a:lnTo>
                    <a:pt x="1418065" y="11122092"/>
                  </a:lnTo>
                  <a:lnTo>
                    <a:pt x="1418065" y="11109553"/>
                  </a:lnTo>
                  <a:lnTo>
                    <a:pt x="1418065" y="11122092"/>
                  </a:lnTo>
                  <a:cubicBezTo>
                    <a:pt x="634910" y="11121965"/>
                    <a:pt x="0" y="10606909"/>
                    <a:pt x="0" y="9971491"/>
                  </a:cubicBezTo>
                  <a:lnTo>
                    <a:pt x="0" y="1150600"/>
                  </a:lnTo>
                  <a:lnTo>
                    <a:pt x="15474" y="1150600"/>
                  </a:lnTo>
                  <a:lnTo>
                    <a:pt x="0" y="1150600"/>
                  </a:lnTo>
                  <a:moveTo>
                    <a:pt x="30949" y="1150600"/>
                  </a:moveTo>
                  <a:lnTo>
                    <a:pt x="30949" y="9971491"/>
                  </a:lnTo>
                  <a:lnTo>
                    <a:pt x="15474" y="9971491"/>
                  </a:lnTo>
                  <a:lnTo>
                    <a:pt x="30949" y="9971491"/>
                  </a:lnTo>
                  <a:cubicBezTo>
                    <a:pt x="30949" y="10593118"/>
                    <a:pt x="651932" y="11097015"/>
                    <a:pt x="1418065" y="11097015"/>
                  </a:cubicBezTo>
                  <a:lnTo>
                    <a:pt x="7028116" y="11097015"/>
                  </a:lnTo>
                  <a:cubicBezTo>
                    <a:pt x="7794094" y="11097015"/>
                    <a:pt x="8415232" y="10593118"/>
                    <a:pt x="8415232" y="9971491"/>
                  </a:cubicBezTo>
                  <a:lnTo>
                    <a:pt x="8415232" y="1150600"/>
                  </a:lnTo>
                  <a:cubicBezTo>
                    <a:pt x="8415232" y="528973"/>
                    <a:pt x="7794249" y="25076"/>
                    <a:pt x="7028116" y="25076"/>
                  </a:cubicBezTo>
                  <a:lnTo>
                    <a:pt x="1418065" y="25076"/>
                  </a:lnTo>
                  <a:lnTo>
                    <a:pt x="1418065" y="12538"/>
                  </a:lnTo>
                  <a:lnTo>
                    <a:pt x="1418065" y="25076"/>
                  </a:lnTo>
                  <a:cubicBezTo>
                    <a:pt x="651932" y="25076"/>
                    <a:pt x="30949" y="528973"/>
                    <a:pt x="30949" y="11506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id="{D44BE53D-7B1D-036F-1FF4-7234840EB24B}"/>
              </a:ext>
            </a:extLst>
          </p:cNvPr>
          <p:cNvSpPr/>
          <p:nvPr/>
        </p:nvSpPr>
        <p:spPr>
          <a:xfrm>
            <a:off x="6264430" y="7946941"/>
            <a:ext cx="3053247" cy="1949658"/>
          </a:xfrm>
          <a:custGeom>
            <a:avLst/>
            <a:gdLst/>
            <a:ahLst/>
            <a:cxnLst/>
            <a:rect l="l" t="t" r="r" b="b"/>
            <a:pathLst>
              <a:path w="11232376" h="7041203">
                <a:moveTo>
                  <a:pt x="0" y="0"/>
                </a:moveTo>
                <a:lnTo>
                  <a:pt x="11232376" y="0"/>
                </a:lnTo>
                <a:lnTo>
                  <a:pt x="11232376" y="7041203"/>
                </a:lnTo>
                <a:lnTo>
                  <a:pt x="0" y="70412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556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9B582045-C6C8-D856-A01D-24A18BF86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170766"/>
              </p:ext>
            </p:extLst>
          </p:nvPr>
        </p:nvGraphicFramePr>
        <p:xfrm>
          <a:off x="10111160" y="7942633"/>
          <a:ext cx="2618510" cy="1800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9762994" imgH="7629525" progId="Excel.Sheet.12">
                  <p:embed/>
                </p:oleObj>
              </mc:Choice>
              <mc:Fallback>
                <p:oleObj name="Worksheet" r:id="rId4" imgW="9762994" imgH="7629525" progId="Excel.Sheet.12">
                  <p:embed/>
                  <p:pic>
                    <p:nvPicPr>
                      <p:cNvPr id="9" name="Object 4">
                        <a:extLst>
                          <a:ext uri="{FF2B5EF4-FFF2-40B4-BE49-F238E27FC236}">
                            <a16:creationId xmlns:a16="http://schemas.microsoft.com/office/drawing/2014/main" id="{9B582045-C6C8-D856-A01D-24A18BF867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11160" y="7942633"/>
                        <a:ext cx="2618510" cy="1800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>
            <a:extLst>
              <a:ext uri="{FF2B5EF4-FFF2-40B4-BE49-F238E27FC236}">
                <a16:creationId xmlns:a16="http://schemas.microsoft.com/office/drawing/2014/main" id="{73CC1F03-64D9-4E77-2440-9FB1E93E76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4901412"/>
              </p:ext>
            </p:extLst>
          </p:nvPr>
        </p:nvGraphicFramePr>
        <p:xfrm>
          <a:off x="13623967" y="7942633"/>
          <a:ext cx="2001824" cy="180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6314925" imgH="7629525" progId="Excel.Sheet.12">
                  <p:embed/>
                </p:oleObj>
              </mc:Choice>
              <mc:Fallback>
                <p:oleObj name="Worksheet" r:id="rId6" imgW="6314925" imgH="7629525" progId="Excel.Sheet.12">
                  <p:embed/>
                  <p:pic>
                    <p:nvPicPr>
                      <p:cNvPr id="11" name="Object 3">
                        <a:extLst>
                          <a:ext uri="{FF2B5EF4-FFF2-40B4-BE49-F238E27FC236}">
                            <a16:creationId xmlns:a16="http://schemas.microsoft.com/office/drawing/2014/main" id="{73CC1F03-64D9-4E77-2440-9FB1E93E76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623967" y="7942633"/>
                        <a:ext cx="2001824" cy="180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2">
            <a:extLst>
              <a:ext uri="{FF2B5EF4-FFF2-40B4-BE49-F238E27FC236}">
                <a16:creationId xmlns:a16="http://schemas.microsoft.com/office/drawing/2014/main" id="{5DA66B6C-7E60-085F-70DE-AD4451DD010D}"/>
              </a:ext>
            </a:extLst>
          </p:cNvPr>
          <p:cNvSpPr/>
          <p:nvPr/>
        </p:nvSpPr>
        <p:spPr>
          <a:xfrm>
            <a:off x="9791963" y="6203597"/>
            <a:ext cx="3290918" cy="1570287"/>
          </a:xfrm>
          <a:custGeom>
            <a:avLst/>
            <a:gdLst/>
            <a:ahLst/>
            <a:cxnLst/>
            <a:rect l="l" t="t" r="r" b="b"/>
            <a:pathLst>
              <a:path w="16665502" h="6231351">
                <a:moveTo>
                  <a:pt x="0" y="0"/>
                </a:moveTo>
                <a:lnTo>
                  <a:pt x="16665502" y="0"/>
                </a:lnTo>
                <a:lnTo>
                  <a:pt x="16665502" y="6231351"/>
                </a:lnTo>
                <a:lnTo>
                  <a:pt x="0" y="6231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55" b="-103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851" y="-396999"/>
            <a:ext cx="18811875" cy="10979788"/>
            <a:chOff x="0" y="0"/>
            <a:chExt cx="1364079" cy="7961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4079" cy="796162"/>
            </a:xfrm>
            <a:custGeom>
              <a:avLst/>
              <a:gdLst/>
              <a:ahLst/>
              <a:cxnLst/>
              <a:rect l="l" t="t" r="r" b="b"/>
              <a:pathLst>
                <a:path w="1364079" h="796162">
                  <a:moveTo>
                    <a:pt x="26750" y="0"/>
                  </a:moveTo>
                  <a:lnTo>
                    <a:pt x="1337329" y="0"/>
                  </a:lnTo>
                  <a:cubicBezTo>
                    <a:pt x="1344423" y="0"/>
                    <a:pt x="1351227" y="2818"/>
                    <a:pt x="1356244" y="7835"/>
                  </a:cubicBezTo>
                  <a:cubicBezTo>
                    <a:pt x="1361261" y="12852"/>
                    <a:pt x="1364079" y="19656"/>
                    <a:pt x="1364079" y="26750"/>
                  </a:cubicBezTo>
                  <a:lnTo>
                    <a:pt x="1364079" y="769411"/>
                  </a:lnTo>
                  <a:cubicBezTo>
                    <a:pt x="1364079" y="784185"/>
                    <a:pt x="1352102" y="796162"/>
                    <a:pt x="1337329" y="796162"/>
                  </a:cubicBezTo>
                  <a:lnTo>
                    <a:pt x="26750" y="796162"/>
                  </a:lnTo>
                  <a:cubicBezTo>
                    <a:pt x="11977" y="796162"/>
                    <a:pt x="0" y="784185"/>
                    <a:pt x="0" y="769411"/>
                  </a:cubicBezTo>
                  <a:lnTo>
                    <a:pt x="0" y="26750"/>
                  </a:lnTo>
                  <a:cubicBezTo>
                    <a:pt x="0" y="11977"/>
                    <a:pt x="11977" y="0"/>
                    <a:pt x="26750" y="0"/>
                  </a:cubicBezTo>
                  <a:close/>
                </a:path>
              </a:pathLst>
            </a:custGeom>
            <a:blipFill>
              <a:blip r:embed="rId2"/>
              <a:stretch>
                <a:fillRect t="-6851" b="-68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057432" y="3501159"/>
            <a:ext cx="10173135" cy="244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KĀDA IR MEŽA LOMA MANĀ DZĪVĒ?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8249" y="-176390"/>
            <a:ext cx="18725246" cy="14028330"/>
          </a:xfrm>
          <a:custGeom>
            <a:avLst/>
            <a:gdLst/>
            <a:ahLst/>
            <a:cxnLst/>
            <a:rect l="l" t="t" r="r" b="b"/>
            <a:pathLst>
              <a:path w="18725246" h="14028330">
                <a:moveTo>
                  <a:pt x="0" y="0"/>
                </a:moveTo>
                <a:lnTo>
                  <a:pt x="18725246" y="0"/>
                </a:lnTo>
                <a:lnTo>
                  <a:pt x="18725246" y="14028330"/>
                </a:lnTo>
                <a:lnTo>
                  <a:pt x="0" y="14028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7416555"/>
            <a:ext cx="12857988" cy="2038790"/>
            <a:chOff x="0" y="0"/>
            <a:chExt cx="17143984" cy="27183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43985" cy="2718386"/>
            </a:xfrm>
            <a:custGeom>
              <a:avLst/>
              <a:gdLst/>
              <a:ahLst/>
              <a:cxnLst/>
              <a:rect l="l" t="t" r="r" b="b"/>
              <a:pathLst>
                <a:path w="17143985" h="2718386">
                  <a:moveTo>
                    <a:pt x="0" y="0"/>
                  </a:moveTo>
                  <a:lnTo>
                    <a:pt x="17143985" y="0"/>
                  </a:lnTo>
                  <a:lnTo>
                    <a:pt x="17143985" y="2718386"/>
                  </a:lnTo>
                  <a:lnTo>
                    <a:pt x="0" y="27183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17143984" cy="2823161"/>
            </a:xfrm>
            <a:prstGeom prst="rect">
              <a:avLst/>
            </a:prstGeom>
          </p:spPr>
          <p:txBody>
            <a:bodyPr lIns="12700" tIns="12700" rIns="12700" bIns="12700" rtlCol="0" anchor="ctr"/>
            <a:lstStyle/>
            <a:p>
              <a:pPr algn="l">
                <a:lnSpc>
                  <a:spcPts val="7644"/>
                </a:lnSpc>
              </a:pPr>
              <a:r>
                <a:rPr lang="en-US" sz="5499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REGULĀRI SEKOT LĪDZI DABAS VĒRTĪBU STĀVOKLIM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971550" y="971550"/>
            <a:ext cx="1360887" cy="1360887"/>
          </a:xfrm>
          <a:custGeom>
            <a:avLst/>
            <a:gdLst/>
            <a:ahLst/>
            <a:cxnLst/>
            <a:rect l="l" t="t" r="r" b="b"/>
            <a:pathLst>
              <a:path w="1360887" h="1360887">
                <a:moveTo>
                  <a:pt x="0" y="0"/>
                </a:moveTo>
                <a:lnTo>
                  <a:pt x="1360887" y="0"/>
                </a:lnTo>
                <a:lnTo>
                  <a:pt x="1360887" y="1360887"/>
                </a:lnTo>
                <a:lnTo>
                  <a:pt x="0" y="13608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90124" y="1028700"/>
            <a:ext cx="6169883" cy="8124537"/>
            <a:chOff x="0" y="0"/>
            <a:chExt cx="8446200" cy="11122006"/>
          </a:xfrm>
        </p:grpSpPr>
        <p:sp>
          <p:nvSpPr>
            <p:cNvPr id="3" name="Freeform 3"/>
            <p:cNvSpPr/>
            <p:nvPr/>
          </p:nvSpPr>
          <p:spPr>
            <a:xfrm>
              <a:off x="15474" y="12538"/>
              <a:ext cx="8415233" cy="11097015"/>
            </a:xfrm>
            <a:custGeom>
              <a:avLst/>
              <a:gdLst/>
              <a:ahLst/>
              <a:cxnLst/>
              <a:rect l="l" t="t" r="r" b="b"/>
              <a:pathLst>
                <a:path w="8415233" h="11097015">
                  <a:moveTo>
                    <a:pt x="0" y="1138062"/>
                  </a:moveTo>
                  <a:cubicBezTo>
                    <a:pt x="0" y="509539"/>
                    <a:pt x="627947" y="0"/>
                    <a:pt x="1402591" y="0"/>
                  </a:cubicBezTo>
                  <a:lnTo>
                    <a:pt x="7012642" y="0"/>
                  </a:lnTo>
                  <a:cubicBezTo>
                    <a:pt x="7787285" y="0"/>
                    <a:pt x="8415233" y="509539"/>
                    <a:pt x="8415233" y="1138062"/>
                  </a:cubicBezTo>
                  <a:lnTo>
                    <a:pt x="8415233" y="9958953"/>
                  </a:lnTo>
                  <a:cubicBezTo>
                    <a:pt x="8415233" y="10587475"/>
                    <a:pt x="7787285" y="11097015"/>
                    <a:pt x="7012642" y="11097015"/>
                  </a:cubicBezTo>
                  <a:lnTo>
                    <a:pt x="1402591" y="11097015"/>
                  </a:lnTo>
                  <a:cubicBezTo>
                    <a:pt x="627947" y="11096889"/>
                    <a:pt x="0" y="10587475"/>
                    <a:pt x="0" y="9958953"/>
                  </a:cubicBezTo>
                  <a:close/>
                </a:path>
              </a:pathLst>
            </a:custGeom>
            <a:blipFill>
              <a:blip r:embed="rId2"/>
              <a:stretch>
                <a:fillRect l="-42480" t="-112" r="-42485" b="-11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8446181" cy="11122092"/>
            </a:xfrm>
            <a:custGeom>
              <a:avLst/>
              <a:gdLst/>
              <a:ahLst/>
              <a:cxnLst/>
              <a:rect l="l" t="t" r="r" b="b"/>
              <a:pathLst>
                <a:path w="8446181" h="11122092">
                  <a:moveTo>
                    <a:pt x="0" y="1150600"/>
                  </a:moveTo>
                  <a:cubicBezTo>
                    <a:pt x="0" y="515181"/>
                    <a:pt x="634910" y="0"/>
                    <a:pt x="1418065" y="0"/>
                  </a:cubicBezTo>
                  <a:lnTo>
                    <a:pt x="7028116" y="0"/>
                  </a:lnTo>
                  <a:lnTo>
                    <a:pt x="7028116" y="12538"/>
                  </a:lnTo>
                  <a:lnTo>
                    <a:pt x="7028116" y="0"/>
                  </a:lnTo>
                  <a:cubicBezTo>
                    <a:pt x="7811270" y="0"/>
                    <a:pt x="8446181" y="515181"/>
                    <a:pt x="8446181" y="1150600"/>
                  </a:cubicBezTo>
                  <a:lnTo>
                    <a:pt x="8430707" y="1150600"/>
                  </a:lnTo>
                  <a:lnTo>
                    <a:pt x="8446181" y="1150600"/>
                  </a:lnTo>
                  <a:lnTo>
                    <a:pt x="8446181" y="9971491"/>
                  </a:lnTo>
                  <a:lnTo>
                    <a:pt x="8430707" y="9971491"/>
                  </a:lnTo>
                  <a:lnTo>
                    <a:pt x="8446181" y="9971491"/>
                  </a:lnTo>
                  <a:cubicBezTo>
                    <a:pt x="8446181" y="10606909"/>
                    <a:pt x="7811270" y="11122092"/>
                    <a:pt x="7028116" y="11122092"/>
                  </a:cubicBezTo>
                  <a:lnTo>
                    <a:pt x="7028116" y="11109553"/>
                  </a:lnTo>
                  <a:lnTo>
                    <a:pt x="7028116" y="11122092"/>
                  </a:lnTo>
                  <a:lnTo>
                    <a:pt x="1418065" y="11122092"/>
                  </a:lnTo>
                  <a:lnTo>
                    <a:pt x="1418065" y="11109553"/>
                  </a:lnTo>
                  <a:lnTo>
                    <a:pt x="1418065" y="11122092"/>
                  </a:lnTo>
                  <a:cubicBezTo>
                    <a:pt x="634910" y="11121965"/>
                    <a:pt x="0" y="10606909"/>
                    <a:pt x="0" y="9971491"/>
                  </a:cubicBezTo>
                  <a:lnTo>
                    <a:pt x="0" y="1150600"/>
                  </a:lnTo>
                  <a:lnTo>
                    <a:pt x="15474" y="1150600"/>
                  </a:lnTo>
                  <a:lnTo>
                    <a:pt x="0" y="1150600"/>
                  </a:lnTo>
                  <a:moveTo>
                    <a:pt x="30949" y="1150600"/>
                  </a:moveTo>
                  <a:lnTo>
                    <a:pt x="30949" y="9971491"/>
                  </a:lnTo>
                  <a:lnTo>
                    <a:pt x="15474" y="9971491"/>
                  </a:lnTo>
                  <a:lnTo>
                    <a:pt x="30949" y="9971491"/>
                  </a:lnTo>
                  <a:cubicBezTo>
                    <a:pt x="30949" y="10593118"/>
                    <a:pt x="651932" y="11097015"/>
                    <a:pt x="1418065" y="11097015"/>
                  </a:cubicBezTo>
                  <a:lnTo>
                    <a:pt x="7028116" y="11097015"/>
                  </a:lnTo>
                  <a:cubicBezTo>
                    <a:pt x="7794094" y="11097015"/>
                    <a:pt x="8415232" y="10593118"/>
                    <a:pt x="8415232" y="9971491"/>
                  </a:cubicBezTo>
                  <a:lnTo>
                    <a:pt x="8415232" y="1150600"/>
                  </a:lnTo>
                  <a:cubicBezTo>
                    <a:pt x="8415232" y="528973"/>
                    <a:pt x="7794249" y="25076"/>
                    <a:pt x="7028116" y="25076"/>
                  </a:cubicBezTo>
                  <a:lnTo>
                    <a:pt x="1418065" y="25076"/>
                  </a:lnTo>
                  <a:lnTo>
                    <a:pt x="1418065" y="12538"/>
                  </a:lnTo>
                  <a:lnTo>
                    <a:pt x="1418065" y="25076"/>
                  </a:lnTo>
                  <a:cubicBezTo>
                    <a:pt x="651932" y="25076"/>
                    <a:pt x="30949" y="528973"/>
                    <a:pt x="30949" y="11506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591239" y="2422136"/>
            <a:ext cx="9791202" cy="2452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Ikgadējs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ekosistēmu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pakalpojumu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rādītāju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pārvērtējums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,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monitorings</a:t>
            </a:r>
            <a:endParaRPr lang="en-US" sz="5000" b="1" dirty="0">
              <a:solidFill>
                <a:srgbClr val="7A9A01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24EFE2-158B-167C-95F7-E1EB253FD17E}"/>
              </a:ext>
            </a:extLst>
          </p:cNvPr>
          <p:cNvSpPr txBox="1"/>
          <p:nvPr/>
        </p:nvSpPr>
        <p:spPr>
          <a:xfrm>
            <a:off x="6610904" y="4991100"/>
            <a:ext cx="9791202" cy="4119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  <a:spcBef>
                <a:spcPct val="0"/>
              </a:spcBef>
            </a:pPr>
            <a:endParaRPr lang="en-US" sz="5000" b="1" dirty="0">
              <a:solidFill>
                <a:srgbClr val="7A9A01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65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Koriģēt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savas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darbības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, </a:t>
            </a:r>
          </a:p>
          <a:p>
            <a:pPr>
              <a:lnSpc>
                <a:spcPts val="65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ja </a:t>
            </a:r>
            <a:r>
              <a:rPr lang="en-US" sz="5000" b="1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nepieciešams</a:t>
            </a:r>
            <a:r>
              <a:rPr lang="en-US" sz="5000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= </a:t>
            </a:r>
            <a:r>
              <a:rPr lang="en-US" sz="5000" b="1" i="1" u="sng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adaptīva</a:t>
            </a:r>
            <a:r>
              <a:rPr lang="en-US" sz="5000" b="1" i="1" u="sng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i="1" u="sng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resursu</a:t>
            </a:r>
            <a:r>
              <a:rPr lang="en-US" sz="5000" b="1" i="1" u="sng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5000" b="1" i="1" u="sng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pārvaldība</a:t>
            </a:r>
            <a:endParaRPr lang="en-US" sz="5000" b="1" i="1" u="sng">
              <a:solidFill>
                <a:srgbClr val="7A9A01"/>
              </a:solidFill>
              <a:latin typeface="Roboto Bold"/>
              <a:ea typeface="Roboto Bold"/>
              <a:cs typeface="Roboto Bold"/>
            </a:endParaRPr>
          </a:p>
          <a:p>
            <a:pPr algn="l">
              <a:lnSpc>
                <a:spcPts val="6500"/>
              </a:lnSpc>
              <a:spcBef>
                <a:spcPct val="0"/>
              </a:spcBef>
            </a:pPr>
            <a:endParaRPr lang="en-US" sz="5000" b="1" dirty="0">
              <a:solidFill>
                <a:srgbClr val="7A9A01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6410345"/>
            <a:ext cx="12857988" cy="3000761"/>
            <a:chOff x="0" y="0"/>
            <a:chExt cx="17143984" cy="40010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43985" cy="4001014"/>
            </a:xfrm>
            <a:custGeom>
              <a:avLst/>
              <a:gdLst/>
              <a:ahLst/>
              <a:cxnLst/>
              <a:rect l="l" t="t" r="r" b="b"/>
              <a:pathLst>
                <a:path w="17143985" h="4001014">
                  <a:moveTo>
                    <a:pt x="0" y="0"/>
                  </a:moveTo>
                  <a:lnTo>
                    <a:pt x="17143985" y="0"/>
                  </a:lnTo>
                  <a:lnTo>
                    <a:pt x="17143985" y="4001014"/>
                  </a:lnTo>
                  <a:lnTo>
                    <a:pt x="0" y="40010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17143984" cy="4105789"/>
            </a:xfrm>
            <a:prstGeom prst="rect">
              <a:avLst/>
            </a:prstGeom>
          </p:spPr>
          <p:txBody>
            <a:bodyPr lIns="12700" tIns="12700" rIns="12700" bIns="12700" rtlCol="0" anchor="ctr"/>
            <a:lstStyle/>
            <a:p>
              <a:pPr algn="l">
                <a:lnSpc>
                  <a:spcPts val="7644"/>
                </a:lnSpc>
              </a:pPr>
              <a:r>
                <a:rPr lang="en-US" sz="5499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IZMANTOT LOKĀLIEM APSTĀKĻIEM PIEMĒROTUS APSAIMNIEKOŠANAS VEIDUS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028700"/>
            <a:ext cx="1137602" cy="1137602"/>
          </a:xfrm>
          <a:custGeom>
            <a:avLst/>
            <a:gdLst/>
            <a:ahLst/>
            <a:cxnLst/>
            <a:rect l="l" t="t" r="r" b="b"/>
            <a:pathLst>
              <a:path w="1137602" h="1137602">
                <a:moveTo>
                  <a:pt x="0" y="0"/>
                </a:moveTo>
                <a:lnTo>
                  <a:pt x="1137602" y="0"/>
                </a:lnTo>
                <a:lnTo>
                  <a:pt x="1137602" y="1137602"/>
                </a:lnTo>
                <a:lnTo>
                  <a:pt x="0" y="1137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17949" y="1028700"/>
            <a:ext cx="7604903" cy="1655593"/>
            <a:chOff x="0" y="0"/>
            <a:chExt cx="10139871" cy="2207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9871" cy="2207458"/>
            </a:xfrm>
            <a:custGeom>
              <a:avLst/>
              <a:gdLst/>
              <a:ahLst/>
              <a:cxnLst/>
              <a:rect l="l" t="t" r="r" b="b"/>
              <a:pathLst>
                <a:path w="10139871" h="2207458">
                  <a:moveTo>
                    <a:pt x="0" y="0"/>
                  </a:moveTo>
                  <a:lnTo>
                    <a:pt x="10139871" y="0"/>
                  </a:lnTo>
                  <a:lnTo>
                    <a:pt x="10139871" y="2207458"/>
                  </a:lnTo>
                  <a:lnTo>
                    <a:pt x="0" y="220745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7625"/>
              <a:ext cx="10139871" cy="215983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400"/>
                </a:lnSpc>
              </a:pPr>
              <a:r>
                <a:rPr lang="en-US" sz="5000" b="1">
                  <a:solidFill>
                    <a:srgbClr val="7A9A01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Meža ainavu dizaina plānošana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3598"/>
            <a:ext cx="6081020" cy="3794902"/>
          </a:xfrm>
          <a:custGeom>
            <a:avLst/>
            <a:gdLst/>
            <a:ahLst/>
            <a:cxnLst/>
            <a:rect l="l" t="t" r="r" b="b"/>
            <a:pathLst>
              <a:path w="6081020" h="3794902">
                <a:moveTo>
                  <a:pt x="0" y="0"/>
                </a:moveTo>
                <a:lnTo>
                  <a:pt x="6081020" y="0"/>
                </a:lnTo>
                <a:lnTo>
                  <a:pt x="6081020" y="3794902"/>
                </a:lnTo>
                <a:lnTo>
                  <a:pt x="0" y="3794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3" r="-21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5143500"/>
            <a:ext cx="6081020" cy="4114800"/>
          </a:xfrm>
          <a:custGeom>
            <a:avLst/>
            <a:gdLst/>
            <a:ahLst/>
            <a:cxnLst/>
            <a:rect l="l" t="t" r="r" b="b"/>
            <a:pathLst>
              <a:path w="6081020" h="4114800">
                <a:moveTo>
                  <a:pt x="0" y="0"/>
                </a:moveTo>
                <a:lnTo>
                  <a:pt x="6081020" y="0"/>
                </a:lnTo>
                <a:lnTo>
                  <a:pt x="60810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147" r="-101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461231" y="4055194"/>
            <a:ext cx="8783225" cy="3303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en-US" sz="3000" b="1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Lokālo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000" b="1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vērtību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000" b="1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novērtējums</a:t>
            </a:r>
            <a:r>
              <a:rPr lang="en-US" sz="3000" b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.</a:t>
            </a:r>
            <a:endParaRPr lang="en-US" sz="3000" b="1" dirty="0">
              <a:solidFill>
                <a:srgbClr val="00572D"/>
              </a:solidFill>
              <a:latin typeface="Roboto Bold"/>
              <a:ea typeface="Roboto Bold"/>
              <a:cs typeface="Roboto Bold"/>
            </a:endParaRPr>
          </a:p>
          <a:p>
            <a:pPr algn="l">
              <a:lnSpc>
                <a:spcPts val="3240"/>
              </a:lnSpc>
            </a:pPr>
            <a:endParaRPr lang="en-US" sz="3000" b="1" dirty="0">
              <a:solidFill>
                <a:srgbClr val="00572D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647700" lvl="1" indent="-323850">
              <a:lnSpc>
                <a:spcPts val="3240"/>
              </a:lnSpc>
              <a:buFont typeface="Arial"/>
              <a:buChar char="•"/>
            </a:pP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Mērķu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noteikšana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un </a:t>
            </a: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mērķim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atbilstošu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pasākumu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paredzēšana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.</a:t>
            </a:r>
            <a:endParaRPr lang="en-US" sz="3000" b="1" dirty="0">
              <a:solidFill>
                <a:srgbClr val="00572D"/>
              </a:solidFill>
              <a:latin typeface="Roboto Bold"/>
              <a:ea typeface="Roboto Bold"/>
              <a:cs typeface="Roboto Bold"/>
            </a:endParaRPr>
          </a:p>
          <a:p>
            <a:pPr algn="l">
              <a:lnSpc>
                <a:spcPts val="3240"/>
              </a:lnSpc>
            </a:pPr>
            <a:endParaRPr lang="en-US" sz="3000" b="1" dirty="0">
              <a:solidFill>
                <a:srgbClr val="00572D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Ilgtermiņa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darbības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plāna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sastādīšana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.</a:t>
            </a:r>
            <a:endParaRPr lang="en-US" sz="3000" b="1" dirty="0">
              <a:solidFill>
                <a:srgbClr val="00572D"/>
              </a:solidFill>
              <a:latin typeface="Roboto Bold"/>
              <a:ea typeface="Roboto Bold"/>
              <a:cs typeface="Roboto Bold"/>
            </a:endParaRPr>
          </a:p>
          <a:p>
            <a:pPr algn="l">
              <a:lnSpc>
                <a:spcPts val="3240"/>
              </a:lnSpc>
            </a:pPr>
            <a:endParaRPr lang="en-US" sz="3000" b="1" dirty="0">
              <a:solidFill>
                <a:srgbClr val="00572D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Sabiedrības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000" b="1" dirty="0" err="1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iesaiste</a:t>
            </a:r>
            <a:r>
              <a:rPr lang="en-US" sz="300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.</a:t>
            </a:r>
            <a:endParaRPr lang="en-US" sz="3000" b="1" dirty="0">
              <a:solidFill>
                <a:srgbClr val="00572D"/>
              </a:solidFill>
              <a:latin typeface="Roboto Bold"/>
              <a:ea typeface="Roboto Bold"/>
              <a:cs typeface="Robo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120" y="-1219954"/>
            <a:ext cx="18808239" cy="12726909"/>
          </a:xfrm>
          <a:custGeom>
            <a:avLst/>
            <a:gdLst/>
            <a:ahLst/>
            <a:cxnLst/>
            <a:rect l="l" t="t" r="r" b="b"/>
            <a:pathLst>
              <a:path w="18808239" h="12726909">
                <a:moveTo>
                  <a:pt x="0" y="0"/>
                </a:moveTo>
                <a:lnTo>
                  <a:pt x="18808240" y="0"/>
                </a:lnTo>
                <a:lnTo>
                  <a:pt x="18808240" y="12726908"/>
                </a:lnTo>
                <a:lnTo>
                  <a:pt x="0" y="12726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51" b="-53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830605" y="3645969"/>
            <a:ext cx="12233911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750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KĀPĒC SAREŽĢĪT TRADICIONĀLAS LIETAS?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68558" y="2235108"/>
            <a:ext cx="8990742" cy="5816784"/>
            <a:chOff x="0" y="0"/>
            <a:chExt cx="14195499" cy="91841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95499" cy="9184130"/>
            </a:xfrm>
            <a:custGeom>
              <a:avLst/>
              <a:gdLst/>
              <a:ahLst/>
              <a:cxnLst/>
              <a:rect l="l" t="t" r="r" b="b"/>
              <a:pathLst>
                <a:path w="14195499" h="9184130">
                  <a:moveTo>
                    <a:pt x="0" y="0"/>
                  </a:moveTo>
                  <a:lnTo>
                    <a:pt x="14195499" y="0"/>
                  </a:lnTo>
                  <a:lnTo>
                    <a:pt x="14195499" y="9184130"/>
                  </a:lnTo>
                  <a:lnTo>
                    <a:pt x="0" y="91841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4195499" cy="921270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647700" lvl="1" indent="-323850" algn="l">
                <a:lnSpc>
                  <a:spcPts val="3779"/>
                </a:lnSpc>
                <a:buFont typeface="Arial"/>
                <a:buChar char="•"/>
              </a:pP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Spēt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iegūt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koksni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veidā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un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apjomā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-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nezaudējot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meža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citas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vērtības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.</a:t>
              </a:r>
            </a:p>
            <a:p>
              <a:pPr algn="l">
                <a:lnSpc>
                  <a:spcPts val="3779"/>
                </a:lnSpc>
              </a:pPr>
              <a:endParaRPr lang="en-US" sz="3000" b="1" dirty="0">
                <a:solidFill>
                  <a:srgbClr val="286140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647700" lvl="1" indent="-323850" algn="l">
                <a:lnSpc>
                  <a:spcPts val="3779"/>
                </a:lnSpc>
                <a:buFont typeface="Arial"/>
                <a:buChar char="•"/>
              </a:pP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Datos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balstīts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darbības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ietekmes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novērtējums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.</a:t>
              </a:r>
            </a:p>
            <a:p>
              <a:pPr algn="l">
                <a:lnSpc>
                  <a:spcPts val="3779"/>
                </a:lnSpc>
              </a:pPr>
              <a:endParaRPr lang="en-US" sz="3000" b="1" dirty="0">
                <a:solidFill>
                  <a:srgbClr val="286140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647700" lvl="1" indent="-323850" algn="l">
                <a:lnSpc>
                  <a:spcPts val="3779"/>
                </a:lnSpc>
                <a:buFont typeface="Arial"/>
                <a:buChar char="•"/>
              </a:pP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Iespēja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identificēt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problemātiskās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vietas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.</a:t>
              </a:r>
            </a:p>
            <a:p>
              <a:pPr algn="l">
                <a:lnSpc>
                  <a:spcPts val="3779"/>
                </a:lnSpc>
              </a:pPr>
              <a:endParaRPr lang="en-US" sz="3000" b="1" dirty="0">
                <a:solidFill>
                  <a:srgbClr val="286140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647700" lvl="1" indent="-323850" algn="l">
                <a:lnSpc>
                  <a:spcPts val="3779"/>
                </a:lnSpc>
                <a:buFont typeface="Arial"/>
                <a:buChar char="•"/>
              </a:pP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Veikt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koriģējošas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darbības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jau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nākamajā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gadā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.</a:t>
              </a:r>
            </a:p>
            <a:p>
              <a:pPr algn="l">
                <a:lnSpc>
                  <a:spcPts val="3779"/>
                </a:lnSpc>
              </a:pPr>
              <a:endParaRPr lang="en-US" sz="3000" b="1" dirty="0">
                <a:solidFill>
                  <a:srgbClr val="286140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647700" lvl="1" indent="-323850" algn="l">
                <a:lnSpc>
                  <a:spcPts val="3779"/>
                </a:lnSpc>
                <a:buFont typeface="Arial"/>
                <a:buChar char="•"/>
              </a:pP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Vai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izlases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cirtes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ir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labākas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par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kailcirtēm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?</a:t>
              </a:r>
            </a:p>
            <a:p>
              <a:pPr algn="l">
                <a:lnSpc>
                  <a:spcPts val="3779"/>
                </a:lnSpc>
              </a:pPr>
              <a:endParaRPr lang="en-US" sz="3000" b="1" dirty="0">
                <a:solidFill>
                  <a:srgbClr val="286140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marL="647700" lvl="1" indent="-323850" algn="l">
                <a:lnSpc>
                  <a:spcPts val="3779"/>
                </a:lnSpc>
                <a:buFont typeface="Arial"/>
                <a:buChar char="•"/>
              </a:pP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Ko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darīt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pēc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izlases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cirtes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300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veikšanas</a:t>
              </a:r>
              <a:r>
                <a:rPr lang="en-US" sz="300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?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-1492478" y="2247900"/>
            <a:ext cx="9417278" cy="5921113"/>
          </a:xfrm>
          <a:custGeom>
            <a:avLst/>
            <a:gdLst/>
            <a:ahLst/>
            <a:cxnLst/>
            <a:rect l="l" t="t" r="r" b="b"/>
            <a:pathLst>
              <a:path w="9417278" h="5921113">
                <a:moveTo>
                  <a:pt x="0" y="0"/>
                </a:moveTo>
                <a:lnTo>
                  <a:pt x="9417278" y="0"/>
                </a:lnTo>
                <a:lnTo>
                  <a:pt x="9417278" y="5921114"/>
                </a:lnTo>
                <a:lnTo>
                  <a:pt x="0" y="5921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100" y="0"/>
            <a:ext cx="18408267" cy="10354650"/>
          </a:xfrm>
          <a:custGeom>
            <a:avLst/>
            <a:gdLst/>
            <a:ahLst/>
            <a:cxnLst/>
            <a:rect l="l" t="t" r="r" b="b"/>
            <a:pathLst>
              <a:path w="18408267" h="10354650">
                <a:moveTo>
                  <a:pt x="0" y="0"/>
                </a:moveTo>
                <a:lnTo>
                  <a:pt x="18408267" y="0"/>
                </a:lnTo>
                <a:lnTo>
                  <a:pt x="18408267" y="10354650"/>
                </a:lnTo>
                <a:lnTo>
                  <a:pt x="0" y="10354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" t="-54802" r="-38943" b="-169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7434908"/>
            <a:ext cx="4991516" cy="1823392"/>
          </a:xfrm>
          <a:custGeom>
            <a:avLst/>
            <a:gdLst/>
            <a:ahLst/>
            <a:cxnLst/>
            <a:rect l="l" t="t" r="r" b="b"/>
            <a:pathLst>
              <a:path w="4991516" h="1823392">
                <a:moveTo>
                  <a:pt x="0" y="0"/>
                </a:moveTo>
                <a:lnTo>
                  <a:pt x="4991516" y="0"/>
                </a:lnTo>
                <a:lnTo>
                  <a:pt x="4991516" y="1823392"/>
                </a:lnTo>
                <a:lnTo>
                  <a:pt x="0" y="1823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03" r="-492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63313" y="2225206"/>
            <a:ext cx="2874371" cy="2518988"/>
            <a:chOff x="0" y="0"/>
            <a:chExt cx="3832494" cy="335865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3832494" cy="3358651"/>
              <a:chOff x="0" y="0"/>
              <a:chExt cx="339875" cy="29785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39875" cy="297854"/>
              </a:xfrm>
              <a:custGeom>
                <a:avLst/>
                <a:gdLst/>
                <a:ahLst/>
                <a:cxnLst/>
                <a:rect l="l" t="t" r="r" b="b"/>
                <a:pathLst>
                  <a:path w="339875" h="297854">
                    <a:moveTo>
                      <a:pt x="53869" y="0"/>
                    </a:moveTo>
                    <a:lnTo>
                      <a:pt x="286007" y="0"/>
                    </a:lnTo>
                    <a:cubicBezTo>
                      <a:pt x="315758" y="0"/>
                      <a:pt x="339875" y="24118"/>
                      <a:pt x="339875" y="53869"/>
                    </a:cubicBezTo>
                    <a:lnTo>
                      <a:pt x="339875" y="243985"/>
                    </a:lnTo>
                    <a:cubicBezTo>
                      <a:pt x="339875" y="273736"/>
                      <a:pt x="315758" y="297854"/>
                      <a:pt x="286007" y="297854"/>
                    </a:cubicBezTo>
                    <a:lnTo>
                      <a:pt x="53869" y="297854"/>
                    </a:lnTo>
                    <a:cubicBezTo>
                      <a:pt x="39582" y="297854"/>
                      <a:pt x="25880" y="292178"/>
                      <a:pt x="15778" y="282076"/>
                    </a:cubicBezTo>
                    <a:cubicBezTo>
                      <a:pt x="5675" y="271974"/>
                      <a:pt x="0" y="258272"/>
                      <a:pt x="0" y="243985"/>
                    </a:cubicBezTo>
                    <a:lnTo>
                      <a:pt x="0" y="53869"/>
                    </a:lnTo>
                    <a:cubicBezTo>
                      <a:pt x="0" y="39582"/>
                      <a:pt x="5675" y="25880"/>
                      <a:pt x="15778" y="15778"/>
                    </a:cubicBezTo>
                    <a:cubicBezTo>
                      <a:pt x="25880" y="5675"/>
                      <a:pt x="39582" y="0"/>
                      <a:pt x="53869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339875" cy="326429"/>
              </a:xfrm>
              <a:prstGeom prst="rect">
                <a:avLst/>
              </a:prstGeom>
            </p:spPr>
            <p:txBody>
              <a:bodyPr lIns="129067" tIns="129067" rIns="129067" bIns="129067" rtlCol="0" anchor="ctr"/>
              <a:lstStyle/>
              <a:p>
                <a:pPr algn="ctr">
                  <a:lnSpc>
                    <a:spcPts val="2989"/>
                  </a:lnSpc>
                </a:pPr>
                <a:endParaRPr/>
              </a:p>
              <a:p>
                <a:pPr algn="ctr">
                  <a:lnSpc>
                    <a:spcPts val="2989"/>
                  </a:lnSpc>
                </a:pPr>
                <a:r>
                  <a:rPr lang="en-US" sz="2299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        </a:t>
                </a:r>
              </a:p>
              <a:p>
                <a:pPr algn="ctr">
                  <a:lnSpc>
                    <a:spcPts val="2989"/>
                  </a:lnSpc>
                </a:pPr>
                <a:endParaRPr lang="en-US" sz="2299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704155" y="730765"/>
              <a:ext cx="2335765" cy="1970802"/>
            </a:xfrm>
            <a:custGeom>
              <a:avLst/>
              <a:gdLst/>
              <a:ahLst/>
              <a:cxnLst/>
              <a:rect l="l" t="t" r="r" b="b"/>
              <a:pathLst>
                <a:path w="2335765" h="1970802">
                  <a:moveTo>
                    <a:pt x="0" y="0"/>
                  </a:moveTo>
                  <a:lnTo>
                    <a:pt x="2335765" y="0"/>
                  </a:lnTo>
                  <a:lnTo>
                    <a:pt x="2335765" y="1970802"/>
                  </a:lnTo>
                  <a:lnTo>
                    <a:pt x="0" y="1970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85600" y="5736158"/>
            <a:ext cx="2874371" cy="2518988"/>
            <a:chOff x="0" y="0"/>
            <a:chExt cx="3832494" cy="335865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3832494" cy="3358651"/>
              <a:chOff x="0" y="0"/>
              <a:chExt cx="339875" cy="29785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39875" cy="297854"/>
              </a:xfrm>
              <a:custGeom>
                <a:avLst/>
                <a:gdLst/>
                <a:ahLst/>
                <a:cxnLst/>
                <a:rect l="l" t="t" r="r" b="b"/>
                <a:pathLst>
                  <a:path w="339875" h="297854">
                    <a:moveTo>
                      <a:pt x="53869" y="0"/>
                    </a:moveTo>
                    <a:lnTo>
                      <a:pt x="286007" y="0"/>
                    </a:lnTo>
                    <a:cubicBezTo>
                      <a:pt x="315758" y="0"/>
                      <a:pt x="339875" y="24118"/>
                      <a:pt x="339875" y="53869"/>
                    </a:cubicBezTo>
                    <a:lnTo>
                      <a:pt x="339875" y="243985"/>
                    </a:lnTo>
                    <a:cubicBezTo>
                      <a:pt x="339875" y="273736"/>
                      <a:pt x="315758" y="297854"/>
                      <a:pt x="286007" y="297854"/>
                    </a:cubicBezTo>
                    <a:lnTo>
                      <a:pt x="53869" y="297854"/>
                    </a:lnTo>
                    <a:cubicBezTo>
                      <a:pt x="39582" y="297854"/>
                      <a:pt x="25880" y="292178"/>
                      <a:pt x="15778" y="282076"/>
                    </a:cubicBezTo>
                    <a:cubicBezTo>
                      <a:pt x="5675" y="271974"/>
                      <a:pt x="0" y="258272"/>
                      <a:pt x="0" y="243985"/>
                    </a:cubicBezTo>
                    <a:lnTo>
                      <a:pt x="0" y="53869"/>
                    </a:lnTo>
                    <a:cubicBezTo>
                      <a:pt x="0" y="39582"/>
                      <a:pt x="5675" y="25880"/>
                      <a:pt x="15778" y="15778"/>
                    </a:cubicBezTo>
                    <a:cubicBezTo>
                      <a:pt x="25880" y="5675"/>
                      <a:pt x="39582" y="0"/>
                      <a:pt x="53869" y="0"/>
                    </a:cubicBezTo>
                    <a:close/>
                  </a:path>
                </a:pathLst>
              </a:custGeom>
              <a:solidFill>
                <a:srgbClr val="86898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339875" cy="326429"/>
              </a:xfrm>
              <a:prstGeom prst="rect">
                <a:avLst/>
              </a:prstGeom>
            </p:spPr>
            <p:txBody>
              <a:bodyPr lIns="129067" tIns="129067" rIns="129067" bIns="129067" rtlCol="0" anchor="ctr"/>
              <a:lstStyle/>
              <a:p>
                <a:pPr algn="ctr">
                  <a:lnSpc>
                    <a:spcPts val="2989"/>
                  </a:lnSpc>
                </a:pPr>
                <a:endParaRPr/>
              </a:p>
              <a:p>
                <a:pPr algn="ctr">
                  <a:lnSpc>
                    <a:spcPts val="2989"/>
                  </a:lnSpc>
                </a:pPr>
                <a:r>
                  <a:rPr lang="en-US" sz="2299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        </a:t>
                </a:r>
              </a:p>
              <a:p>
                <a:pPr algn="ctr">
                  <a:lnSpc>
                    <a:spcPts val="2989"/>
                  </a:lnSpc>
                </a:pPr>
                <a:endParaRPr lang="en-US" sz="2299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109371" y="867093"/>
              <a:ext cx="1689952" cy="1624466"/>
            </a:xfrm>
            <a:custGeom>
              <a:avLst/>
              <a:gdLst/>
              <a:ahLst/>
              <a:cxnLst/>
              <a:rect l="l" t="t" r="r" b="b"/>
              <a:pathLst>
                <a:path w="1689952" h="1624466">
                  <a:moveTo>
                    <a:pt x="0" y="0"/>
                  </a:moveTo>
                  <a:lnTo>
                    <a:pt x="1689952" y="0"/>
                  </a:lnTo>
                  <a:lnTo>
                    <a:pt x="1689952" y="1624466"/>
                  </a:lnTo>
                  <a:lnTo>
                    <a:pt x="0" y="1624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88621" y="5739653"/>
            <a:ext cx="2874371" cy="2518988"/>
            <a:chOff x="0" y="0"/>
            <a:chExt cx="3832494" cy="335865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832494" cy="3358651"/>
              <a:chOff x="0" y="0"/>
              <a:chExt cx="339875" cy="29785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39875" cy="297854"/>
              </a:xfrm>
              <a:custGeom>
                <a:avLst/>
                <a:gdLst/>
                <a:ahLst/>
                <a:cxnLst/>
                <a:rect l="l" t="t" r="r" b="b"/>
                <a:pathLst>
                  <a:path w="339875" h="297854">
                    <a:moveTo>
                      <a:pt x="53869" y="0"/>
                    </a:moveTo>
                    <a:lnTo>
                      <a:pt x="286007" y="0"/>
                    </a:lnTo>
                    <a:cubicBezTo>
                      <a:pt x="315758" y="0"/>
                      <a:pt x="339875" y="24118"/>
                      <a:pt x="339875" y="53869"/>
                    </a:cubicBezTo>
                    <a:lnTo>
                      <a:pt x="339875" y="243985"/>
                    </a:lnTo>
                    <a:cubicBezTo>
                      <a:pt x="339875" y="273736"/>
                      <a:pt x="315758" y="297854"/>
                      <a:pt x="286007" y="297854"/>
                    </a:cubicBezTo>
                    <a:lnTo>
                      <a:pt x="53869" y="297854"/>
                    </a:lnTo>
                    <a:cubicBezTo>
                      <a:pt x="39582" y="297854"/>
                      <a:pt x="25880" y="292178"/>
                      <a:pt x="15778" y="282076"/>
                    </a:cubicBezTo>
                    <a:cubicBezTo>
                      <a:pt x="5675" y="271974"/>
                      <a:pt x="0" y="258272"/>
                      <a:pt x="0" y="243985"/>
                    </a:cubicBezTo>
                    <a:lnTo>
                      <a:pt x="0" y="53869"/>
                    </a:lnTo>
                    <a:cubicBezTo>
                      <a:pt x="0" y="39582"/>
                      <a:pt x="5675" y="25880"/>
                      <a:pt x="15778" y="15778"/>
                    </a:cubicBezTo>
                    <a:cubicBezTo>
                      <a:pt x="25880" y="5675"/>
                      <a:pt x="39582" y="0"/>
                      <a:pt x="53869" y="0"/>
                    </a:cubicBezTo>
                    <a:close/>
                  </a:path>
                </a:pathLst>
              </a:custGeom>
              <a:solidFill>
                <a:srgbClr val="86898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339875" cy="326429"/>
              </a:xfrm>
              <a:prstGeom prst="rect">
                <a:avLst/>
              </a:prstGeom>
            </p:spPr>
            <p:txBody>
              <a:bodyPr lIns="129067" tIns="129067" rIns="129067" bIns="129067" rtlCol="0" anchor="ctr"/>
              <a:lstStyle/>
              <a:p>
                <a:pPr algn="ctr">
                  <a:lnSpc>
                    <a:spcPts val="2989"/>
                  </a:lnSpc>
                </a:pPr>
                <a:endParaRPr/>
              </a:p>
              <a:p>
                <a:pPr algn="ctr">
                  <a:lnSpc>
                    <a:spcPts val="2989"/>
                  </a:lnSpc>
                </a:pPr>
                <a:r>
                  <a:rPr lang="en-US" sz="2299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        </a:t>
                </a:r>
              </a:p>
              <a:p>
                <a:pPr algn="ctr">
                  <a:lnSpc>
                    <a:spcPts val="2989"/>
                  </a:lnSpc>
                </a:pPr>
                <a:endParaRPr lang="en-US" sz="2299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038536" y="902519"/>
              <a:ext cx="1755422" cy="1375812"/>
            </a:xfrm>
            <a:custGeom>
              <a:avLst/>
              <a:gdLst/>
              <a:ahLst/>
              <a:cxnLst/>
              <a:rect l="l" t="t" r="r" b="b"/>
              <a:pathLst>
                <a:path w="1755422" h="1375812">
                  <a:moveTo>
                    <a:pt x="0" y="0"/>
                  </a:moveTo>
                  <a:lnTo>
                    <a:pt x="1755422" y="0"/>
                  </a:lnTo>
                  <a:lnTo>
                    <a:pt x="1755422" y="1375813"/>
                  </a:lnTo>
                  <a:lnTo>
                    <a:pt x="0" y="1375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947500" y="2225206"/>
            <a:ext cx="2874371" cy="2518988"/>
            <a:chOff x="0" y="0"/>
            <a:chExt cx="3832494" cy="335865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3832494" cy="3358651"/>
              <a:chOff x="0" y="0"/>
              <a:chExt cx="339875" cy="297854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39875" cy="297854"/>
              </a:xfrm>
              <a:custGeom>
                <a:avLst/>
                <a:gdLst/>
                <a:ahLst/>
                <a:cxnLst/>
                <a:rect l="l" t="t" r="r" b="b"/>
                <a:pathLst>
                  <a:path w="339875" h="297854">
                    <a:moveTo>
                      <a:pt x="53869" y="0"/>
                    </a:moveTo>
                    <a:lnTo>
                      <a:pt x="286007" y="0"/>
                    </a:lnTo>
                    <a:cubicBezTo>
                      <a:pt x="315758" y="0"/>
                      <a:pt x="339875" y="24118"/>
                      <a:pt x="339875" y="53869"/>
                    </a:cubicBezTo>
                    <a:lnTo>
                      <a:pt x="339875" y="243985"/>
                    </a:lnTo>
                    <a:cubicBezTo>
                      <a:pt x="339875" y="273736"/>
                      <a:pt x="315758" y="297854"/>
                      <a:pt x="286007" y="297854"/>
                    </a:cubicBezTo>
                    <a:lnTo>
                      <a:pt x="53869" y="297854"/>
                    </a:lnTo>
                    <a:cubicBezTo>
                      <a:pt x="39582" y="297854"/>
                      <a:pt x="25880" y="292178"/>
                      <a:pt x="15778" y="282076"/>
                    </a:cubicBezTo>
                    <a:cubicBezTo>
                      <a:pt x="5675" y="271974"/>
                      <a:pt x="0" y="258272"/>
                      <a:pt x="0" y="243985"/>
                    </a:cubicBezTo>
                    <a:lnTo>
                      <a:pt x="0" y="53869"/>
                    </a:lnTo>
                    <a:cubicBezTo>
                      <a:pt x="0" y="39582"/>
                      <a:pt x="5675" y="25880"/>
                      <a:pt x="15778" y="15778"/>
                    </a:cubicBezTo>
                    <a:cubicBezTo>
                      <a:pt x="25880" y="5675"/>
                      <a:pt x="39582" y="0"/>
                      <a:pt x="53869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339875" cy="326429"/>
              </a:xfrm>
              <a:prstGeom prst="rect">
                <a:avLst/>
              </a:prstGeom>
            </p:spPr>
            <p:txBody>
              <a:bodyPr lIns="129067" tIns="129067" rIns="129067" bIns="129067" rtlCol="0" anchor="ctr"/>
              <a:lstStyle/>
              <a:p>
                <a:pPr algn="ctr">
                  <a:lnSpc>
                    <a:spcPts val="2989"/>
                  </a:lnSpc>
                </a:pPr>
                <a:endParaRPr/>
              </a:p>
              <a:p>
                <a:pPr algn="ctr">
                  <a:lnSpc>
                    <a:spcPts val="2989"/>
                  </a:lnSpc>
                </a:pPr>
                <a:r>
                  <a:rPr lang="en-US" sz="2299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        </a:t>
                </a:r>
              </a:p>
              <a:p>
                <a:pPr algn="ctr">
                  <a:lnSpc>
                    <a:spcPts val="2989"/>
                  </a:lnSpc>
                </a:pPr>
                <a:endParaRPr lang="en-US" sz="2299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793588" y="590387"/>
              <a:ext cx="2118318" cy="2012402"/>
            </a:xfrm>
            <a:custGeom>
              <a:avLst/>
              <a:gdLst/>
              <a:ahLst/>
              <a:cxnLst/>
              <a:rect l="l" t="t" r="r" b="b"/>
              <a:pathLst>
                <a:path w="2118318" h="2012402">
                  <a:moveTo>
                    <a:pt x="0" y="0"/>
                  </a:moveTo>
                  <a:lnTo>
                    <a:pt x="2118318" y="0"/>
                  </a:lnTo>
                  <a:lnTo>
                    <a:pt x="2118318" y="2012401"/>
                  </a:lnTo>
                  <a:lnTo>
                    <a:pt x="0" y="2012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447295" y="2225206"/>
            <a:ext cx="2874371" cy="2518988"/>
            <a:chOff x="0" y="0"/>
            <a:chExt cx="3832494" cy="3358651"/>
          </a:xfrm>
        </p:grpSpPr>
        <p:sp>
          <p:nvSpPr>
            <p:cNvPr id="23" name="Freeform 23"/>
            <p:cNvSpPr/>
            <p:nvPr/>
          </p:nvSpPr>
          <p:spPr>
            <a:xfrm>
              <a:off x="915838" y="880068"/>
              <a:ext cx="622661" cy="873400"/>
            </a:xfrm>
            <a:custGeom>
              <a:avLst/>
              <a:gdLst/>
              <a:ahLst/>
              <a:cxnLst/>
              <a:rect l="l" t="t" r="r" b="b"/>
              <a:pathLst>
                <a:path w="622661" h="873400">
                  <a:moveTo>
                    <a:pt x="0" y="0"/>
                  </a:moveTo>
                  <a:lnTo>
                    <a:pt x="622661" y="0"/>
                  </a:lnTo>
                  <a:lnTo>
                    <a:pt x="622661" y="873400"/>
                  </a:lnTo>
                  <a:lnTo>
                    <a:pt x="0" y="873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0" y="0"/>
              <a:ext cx="3832494" cy="3358651"/>
              <a:chOff x="0" y="0"/>
              <a:chExt cx="339875" cy="2978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39875" cy="297854"/>
              </a:xfrm>
              <a:custGeom>
                <a:avLst/>
                <a:gdLst/>
                <a:ahLst/>
                <a:cxnLst/>
                <a:rect l="l" t="t" r="r" b="b"/>
                <a:pathLst>
                  <a:path w="339875" h="297854">
                    <a:moveTo>
                      <a:pt x="53869" y="0"/>
                    </a:moveTo>
                    <a:lnTo>
                      <a:pt x="286007" y="0"/>
                    </a:lnTo>
                    <a:cubicBezTo>
                      <a:pt x="315758" y="0"/>
                      <a:pt x="339875" y="24118"/>
                      <a:pt x="339875" y="53869"/>
                    </a:cubicBezTo>
                    <a:lnTo>
                      <a:pt x="339875" y="243985"/>
                    </a:lnTo>
                    <a:cubicBezTo>
                      <a:pt x="339875" y="273736"/>
                      <a:pt x="315758" y="297854"/>
                      <a:pt x="286007" y="297854"/>
                    </a:cubicBezTo>
                    <a:lnTo>
                      <a:pt x="53869" y="297854"/>
                    </a:lnTo>
                    <a:cubicBezTo>
                      <a:pt x="39582" y="297854"/>
                      <a:pt x="25880" y="292178"/>
                      <a:pt x="15778" y="282076"/>
                    </a:cubicBezTo>
                    <a:cubicBezTo>
                      <a:pt x="5675" y="271974"/>
                      <a:pt x="0" y="258272"/>
                      <a:pt x="0" y="243985"/>
                    </a:cubicBezTo>
                    <a:lnTo>
                      <a:pt x="0" y="53869"/>
                    </a:lnTo>
                    <a:cubicBezTo>
                      <a:pt x="0" y="39582"/>
                      <a:pt x="5675" y="25880"/>
                      <a:pt x="15778" y="15778"/>
                    </a:cubicBezTo>
                    <a:cubicBezTo>
                      <a:pt x="25880" y="5675"/>
                      <a:pt x="39582" y="0"/>
                      <a:pt x="53869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339875" cy="326429"/>
              </a:xfrm>
              <a:prstGeom prst="rect">
                <a:avLst/>
              </a:prstGeom>
            </p:spPr>
            <p:txBody>
              <a:bodyPr lIns="129067" tIns="129067" rIns="129067" bIns="129067" rtlCol="0" anchor="ctr"/>
              <a:lstStyle/>
              <a:p>
                <a:pPr algn="ctr">
                  <a:lnSpc>
                    <a:spcPts val="2989"/>
                  </a:lnSpc>
                </a:pPr>
                <a:endParaRPr/>
              </a:p>
              <a:p>
                <a:pPr algn="ctr">
                  <a:lnSpc>
                    <a:spcPts val="2989"/>
                  </a:lnSpc>
                </a:pPr>
                <a:r>
                  <a:rPr lang="en-US" sz="2299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        </a:t>
                </a:r>
              </a:p>
              <a:p>
                <a:pPr algn="ctr">
                  <a:lnSpc>
                    <a:spcPts val="2989"/>
                  </a:lnSpc>
                </a:pPr>
                <a:endParaRPr lang="en-US" sz="2299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716350" y="1548347"/>
              <a:ext cx="822149" cy="1153219"/>
            </a:xfrm>
            <a:custGeom>
              <a:avLst/>
              <a:gdLst/>
              <a:ahLst/>
              <a:cxnLst/>
              <a:rect l="l" t="t" r="r" b="b"/>
              <a:pathLst>
                <a:path w="822149" h="1153219">
                  <a:moveTo>
                    <a:pt x="0" y="0"/>
                  </a:moveTo>
                  <a:lnTo>
                    <a:pt x="822149" y="0"/>
                  </a:lnTo>
                  <a:lnTo>
                    <a:pt x="822149" y="1153220"/>
                  </a:lnTo>
                  <a:lnTo>
                    <a:pt x="0" y="1153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714667" y="288927"/>
              <a:ext cx="1551832" cy="1464541"/>
            </a:xfrm>
            <a:custGeom>
              <a:avLst/>
              <a:gdLst/>
              <a:ahLst/>
              <a:cxnLst/>
              <a:rect l="l" t="t" r="r" b="b"/>
              <a:pathLst>
                <a:path w="1551832" h="1464541">
                  <a:moveTo>
                    <a:pt x="0" y="0"/>
                  </a:moveTo>
                  <a:lnTo>
                    <a:pt x="1551831" y="0"/>
                  </a:lnTo>
                  <a:lnTo>
                    <a:pt x="1551831" y="1464541"/>
                  </a:lnTo>
                  <a:lnTo>
                    <a:pt x="0" y="1464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950316" y="2163152"/>
            <a:ext cx="2874371" cy="2518988"/>
            <a:chOff x="0" y="0"/>
            <a:chExt cx="3832494" cy="3358651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3832494" cy="3358651"/>
              <a:chOff x="0" y="0"/>
              <a:chExt cx="339875" cy="2978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339875" cy="297854"/>
              </a:xfrm>
              <a:custGeom>
                <a:avLst/>
                <a:gdLst/>
                <a:ahLst/>
                <a:cxnLst/>
                <a:rect l="l" t="t" r="r" b="b"/>
                <a:pathLst>
                  <a:path w="339875" h="297854">
                    <a:moveTo>
                      <a:pt x="53869" y="0"/>
                    </a:moveTo>
                    <a:lnTo>
                      <a:pt x="286007" y="0"/>
                    </a:lnTo>
                    <a:cubicBezTo>
                      <a:pt x="315758" y="0"/>
                      <a:pt x="339875" y="24118"/>
                      <a:pt x="339875" y="53869"/>
                    </a:cubicBezTo>
                    <a:lnTo>
                      <a:pt x="339875" y="243985"/>
                    </a:lnTo>
                    <a:cubicBezTo>
                      <a:pt x="339875" y="273736"/>
                      <a:pt x="315758" y="297854"/>
                      <a:pt x="286007" y="297854"/>
                    </a:cubicBezTo>
                    <a:lnTo>
                      <a:pt x="53869" y="297854"/>
                    </a:lnTo>
                    <a:cubicBezTo>
                      <a:pt x="39582" y="297854"/>
                      <a:pt x="25880" y="292178"/>
                      <a:pt x="15778" y="282076"/>
                    </a:cubicBezTo>
                    <a:cubicBezTo>
                      <a:pt x="5675" y="271974"/>
                      <a:pt x="0" y="258272"/>
                      <a:pt x="0" y="243985"/>
                    </a:cubicBezTo>
                    <a:lnTo>
                      <a:pt x="0" y="53869"/>
                    </a:lnTo>
                    <a:cubicBezTo>
                      <a:pt x="0" y="39582"/>
                      <a:pt x="5675" y="25880"/>
                      <a:pt x="15778" y="15778"/>
                    </a:cubicBezTo>
                    <a:cubicBezTo>
                      <a:pt x="25880" y="5675"/>
                      <a:pt x="39582" y="0"/>
                      <a:pt x="53869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339875" cy="326429"/>
              </a:xfrm>
              <a:prstGeom prst="rect">
                <a:avLst/>
              </a:prstGeom>
            </p:spPr>
            <p:txBody>
              <a:bodyPr lIns="129067" tIns="129067" rIns="129067" bIns="129067" rtlCol="0" anchor="ctr"/>
              <a:lstStyle/>
              <a:p>
                <a:pPr algn="ctr">
                  <a:lnSpc>
                    <a:spcPts val="2989"/>
                  </a:lnSpc>
                </a:pPr>
                <a:endParaRPr/>
              </a:p>
              <a:p>
                <a:pPr algn="ctr">
                  <a:lnSpc>
                    <a:spcPts val="2989"/>
                  </a:lnSpc>
                </a:pPr>
                <a:r>
                  <a:rPr lang="en-US" sz="2299" b="1">
                    <a:solidFill>
                      <a:srgbClr val="FFFFFF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              </a:t>
                </a:r>
              </a:p>
              <a:p>
                <a:pPr algn="ctr">
                  <a:lnSpc>
                    <a:spcPts val="2989"/>
                  </a:lnSpc>
                </a:pPr>
                <a:endParaRPr lang="en-US" sz="2299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868015" y="813503"/>
              <a:ext cx="2096464" cy="1448466"/>
            </a:xfrm>
            <a:custGeom>
              <a:avLst/>
              <a:gdLst/>
              <a:ahLst/>
              <a:cxnLst/>
              <a:rect l="l" t="t" r="r" b="b"/>
              <a:pathLst>
                <a:path w="2096464" h="1448466">
                  <a:moveTo>
                    <a:pt x="0" y="0"/>
                  </a:moveTo>
                  <a:lnTo>
                    <a:pt x="2096464" y="0"/>
                  </a:lnTo>
                  <a:lnTo>
                    <a:pt x="2096464" y="1448466"/>
                  </a:lnTo>
                  <a:lnTo>
                    <a:pt x="0" y="1448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14425"/>
            <a:ext cx="15620660" cy="1318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8"/>
              </a:lnSpc>
            </a:pPr>
            <a:r>
              <a:rPr lang="en-US" sz="5000" b="1">
                <a:solidFill>
                  <a:srgbClr val="286140"/>
                </a:solidFill>
                <a:latin typeface="Roboto Bold"/>
                <a:ea typeface="Roboto Bold"/>
                <a:cs typeface="Roboto Bold"/>
                <a:sym typeface="Roboto Bold"/>
              </a:rPr>
              <a:t>KO MĒS - SABIEDRĪBA, SAGAIDĀM NO MEŽA </a:t>
            </a:r>
            <a:r>
              <a:rPr lang="en-US" sz="5000" b="1" dirty="0">
                <a:solidFill>
                  <a:srgbClr val="286140"/>
                </a:solidFill>
                <a:latin typeface="Roboto Bold"/>
                <a:ea typeface="Roboto Bold"/>
                <a:cs typeface="Roboto Bold"/>
                <a:sym typeface="Roboto Bold"/>
              </a:rPr>
              <a:t>APSAIMNIEKOTĀJA / ĪPAŠNIEKA?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794683" y="2901053"/>
            <a:ext cx="4163789" cy="1468141"/>
            <a:chOff x="0" y="0"/>
            <a:chExt cx="5551719" cy="195752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551719" cy="1957521"/>
              <a:chOff x="0" y="0"/>
              <a:chExt cx="1102132" cy="38860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02132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1102132" h="388609">
                    <a:moveTo>
                      <a:pt x="37187" y="0"/>
                    </a:moveTo>
                    <a:lnTo>
                      <a:pt x="1064946" y="0"/>
                    </a:lnTo>
                    <a:cubicBezTo>
                      <a:pt x="1085483" y="0"/>
                      <a:pt x="1102132" y="16649"/>
                      <a:pt x="1102132" y="37187"/>
                    </a:cubicBezTo>
                    <a:lnTo>
                      <a:pt x="1102132" y="351422"/>
                    </a:lnTo>
                    <a:cubicBezTo>
                      <a:pt x="1102132" y="371960"/>
                      <a:pt x="1085483" y="388609"/>
                      <a:pt x="1064946" y="388609"/>
                    </a:cubicBezTo>
                    <a:lnTo>
                      <a:pt x="37187" y="388609"/>
                    </a:lnTo>
                    <a:cubicBezTo>
                      <a:pt x="16649" y="388609"/>
                      <a:pt x="0" y="371960"/>
                      <a:pt x="0" y="351422"/>
                    </a:cubicBezTo>
                    <a:lnTo>
                      <a:pt x="0" y="37187"/>
                    </a:lnTo>
                    <a:cubicBezTo>
                      <a:pt x="0" y="16649"/>
                      <a:pt x="16649" y="0"/>
                      <a:pt x="37187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102132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477123" y="663919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50" y="0"/>
                  </a:lnTo>
                  <a:lnTo>
                    <a:pt x="521850" y="629683"/>
                  </a:lnTo>
                  <a:lnTo>
                    <a:pt x="0" y="62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50499" y="514608"/>
              <a:ext cx="3653115" cy="85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Koksne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–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resurss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kokrūpniecības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nozarei</a:t>
              </a:r>
              <a:endParaRPr lang="en-US" sz="199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90205" y="2901053"/>
            <a:ext cx="4163789" cy="1468141"/>
            <a:chOff x="0" y="0"/>
            <a:chExt cx="5551719" cy="195752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5551719" cy="1957521"/>
              <a:chOff x="0" y="0"/>
              <a:chExt cx="1102132" cy="38860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02132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1102132" h="388609">
                    <a:moveTo>
                      <a:pt x="37187" y="0"/>
                    </a:moveTo>
                    <a:lnTo>
                      <a:pt x="1064946" y="0"/>
                    </a:lnTo>
                    <a:cubicBezTo>
                      <a:pt x="1085483" y="0"/>
                      <a:pt x="1102132" y="16649"/>
                      <a:pt x="1102132" y="37187"/>
                    </a:cubicBezTo>
                    <a:lnTo>
                      <a:pt x="1102132" y="351422"/>
                    </a:lnTo>
                    <a:cubicBezTo>
                      <a:pt x="1102132" y="371960"/>
                      <a:pt x="1085483" y="388609"/>
                      <a:pt x="1064946" y="388609"/>
                    </a:cubicBezTo>
                    <a:lnTo>
                      <a:pt x="37187" y="388609"/>
                    </a:lnTo>
                    <a:cubicBezTo>
                      <a:pt x="16649" y="388609"/>
                      <a:pt x="0" y="371960"/>
                      <a:pt x="0" y="351422"/>
                    </a:cubicBezTo>
                    <a:lnTo>
                      <a:pt x="0" y="37187"/>
                    </a:lnTo>
                    <a:cubicBezTo>
                      <a:pt x="0" y="16649"/>
                      <a:pt x="16649" y="0"/>
                      <a:pt x="37187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102132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534872" y="537317"/>
              <a:ext cx="3879555" cy="85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Darba vietas – nozares nodarbinātībai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599028" y="663919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49" y="0"/>
                  </a:lnTo>
                  <a:lnTo>
                    <a:pt x="521849" y="629683"/>
                  </a:lnTo>
                  <a:lnTo>
                    <a:pt x="0" y="62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11325" y="2901053"/>
            <a:ext cx="4163789" cy="1468141"/>
            <a:chOff x="0" y="0"/>
            <a:chExt cx="5551719" cy="1957521"/>
          </a:xfrm>
        </p:grpSpPr>
        <p:sp>
          <p:nvSpPr>
            <p:cNvPr id="16" name="Freeform 16"/>
            <p:cNvSpPr/>
            <p:nvPr/>
          </p:nvSpPr>
          <p:spPr>
            <a:xfrm>
              <a:off x="2684422" y="777262"/>
              <a:ext cx="733720" cy="885334"/>
            </a:xfrm>
            <a:custGeom>
              <a:avLst/>
              <a:gdLst/>
              <a:ahLst/>
              <a:cxnLst/>
              <a:rect l="l" t="t" r="r" b="b"/>
              <a:pathLst>
                <a:path w="733720" h="885334">
                  <a:moveTo>
                    <a:pt x="0" y="0"/>
                  </a:moveTo>
                  <a:lnTo>
                    <a:pt x="733720" y="0"/>
                  </a:lnTo>
                  <a:lnTo>
                    <a:pt x="733720" y="885334"/>
                  </a:lnTo>
                  <a:lnTo>
                    <a:pt x="0" y="885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5551719" cy="1957521"/>
              <a:chOff x="0" y="0"/>
              <a:chExt cx="1102132" cy="38860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02132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1102132" h="388609">
                    <a:moveTo>
                      <a:pt x="37187" y="0"/>
                    </a:moveTo>
                    <a:lnTo>
                      <a:pt x="1064946" y="0"/>
                    </a:lnTo>
                    <a:cubicBezTo>
                      <a:pt x="1085483" y="0"/>
                      <a:pt x="1102132" y="16649"/>
                      <a:pt x="1102132" y="37187"/>
                    </a:cubicBezTo>
                    <a:lnTo>
                      <a:pt x="1102132" y="351422"/>
                    </a:lnTo>
                    <a:cubicBezTo>
                      <a:pt x="1102132" y="371960"/>
                      <a:pt x="1085483" y="388609"/>
                      <a:pt x="1064946" y="388609"/>
                    </a:cubicBezTo>
                    <a:lnTo>
                      <a:pt x="37187" y="388609"/>
                    </a:lnTo>
                    <a:cubicBezTo>
                      <a:pt x="16649" y="388609"/>
                      <a:pt x="0" y="371960"/>
                      <a:pt x="0" y="351422"/>
                    </a:cubicBezTo>
                    <a:lnTo>
                      <a:pt x="0" y="37187"/>
                    </a:lnTo>
                    <a:cubicBezTo>
                      <a:pt x="0" y="16649"/>
                      <a:pt x="16649" y="0"/>
                      <a:pt x="37187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102132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854238" y="524617"/>
              <a:ext cx="2977801" cy="85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Nodokļi – valsts kopējai labklājībai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642933" y="701829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49" y="0"/>
                  </a:lnTo>
                  <a:lnTo>
                    <a:pt x="521849" y="629683"/>
                  </a:lnTo>
                  <a:lnTo>
                    <a:pt x="0" y="62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83716" y="4495263"/>
            <a:ext cx="4163789" cy="1468141"/>
            <a:chOff x="0" y="0"/>
            <a:chExt cx="5551719" cy="1957521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551719" cy="1957521"/>
              <a:chOff x="0" y="0"/>
              <a:chExt cx="1102132" cy="38860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102132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1102132" h="388609">
                    <a:moveTo>
                      <a:pt x="37187" y="0"/>
                    </a:moveTo>
                    <a:lnTo>
                      <a:pt x="1064946" y="0"/>
                    </a:lnTo>
                    <a:cubicBezTo>
                      <a:pt x="1085483" y="0"/>
                      <a:pt x="1102132" y="16649"/>
                      <a:pt x="1102132" y="37187"/>
                    </a:cubicBezTo>
                    <a:lnTo>
                      <a:pt x="1102132" y="351422"/>
                    </a:lnTo>
                    <a:cubicBezTo>
                      <a:pt x="1102132" y="371960"/>
                      <a:pt x="1085483" y="388609"/>
                      <a:pt x="1064946" y="388609"/>
                    </a:cubicBezTo>
                    <a:lnTo>
                      <a:pt x="37187" y="388609"/>
                    </a:lnTo>
                    <a:cubicBezTo>
                      <a:pt x="16649" y="388609"/>
                      <a:pt x="0" y="371960"/>
                      <a:pt x="0" y="351422"/>
                    </a:cubicBezTo>
                    <a:lnTo>
                      <a:pt x="0" y="37187"/>
                    </a:lnTo>
                    <a:cubicBezTo>
                      <a:pt x="0" y="16649"/>
                      <a:pt x="16649" y="0"/>
                      <a:pt x="37187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102132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439600" y="537317"/>
              <a:ext cx="3590295" cy="85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Pēc iespējas nemainīga meža ainava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535977" y="663919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50" y="0"/>
                  </a:lnTo>
                  <a:lnTo>
                    <a:pt x="521850" y="629683"/>
                  </a:lnTo>
                  <a:lnTo>
                    <a:pt x="0" y="62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801489" y="6112937"/>
            <a:ext cx="6284278" cy="1439301"/>
            <a:chOff x="0" y="0"/>
            <a:chExt cx="8379037" cy="1957521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8379037" cy="1957521"/>
              <a:chOff x="0" y="0"/>
              <a:chExt cx="1663414" cy="38860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663414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1663414" h="388609">
                    <a:moveTo>
                      <a:pt x="24639" y="0"/>
                    </a:moveTo>
                    <a:lnTo>
                      <a:pt x="1638775" y="0"/>
                    </a:lnTo>
                    <a:cubicBezTo>
                      <a:pt x="1652383" y="0"/>
                      <a:pt x="1663414" y="11031"/>
                      <a:pt x="1663414" y="24639"/>
                    </a:cubicBezTo>
                    <a:lnTo>
                      <a:pt x="1663414" y="363970"/>
                    </a:lnTo>
                    <a:cubicBezTo>
                      <a:pt x="1663414" y="370505"/>
                      <a:pt x="1660818" y="376772"/>
                      <a:pt x="1656198" y="381392"/>
                    </a:cubicBezTo>
                    <a:cubicBezTo>
                      <a:pt x="1651577" y="386013"/>
                      <a:pt x="1645310" y="388609"/>
                      <a:pt x="1638775" y="388609"/>
                    </a:cubicBezTo>
                    <a:lnTo>
                      <a:pt x="24639" y="388609"/>
                    </a:lnTo>
                    <a:cubicBezTo>
                      <a:pt x="18104" y="388609"/>
                      <a:pt x="11837" y="386013"/>
                      <a:pt x="7217" y="381392"/>
                    </a:cubicBezTo>
                    <a:cubicBezTo>
                      <a:pt x="2596" y="376772"/>
                      <a:pt x="0" y="370505"/>
                      <a:pt x="0" y="363970"/>
                    </a:cubicBezTo>
                    <a:lnTo>
                      <a:pt x="0" y="24639"/>
                    </a:lnTo>
                    <a:cubicBezTo>
                      <a:pt x="0" y="18104"/>
                      <a:pt x="2596" y="11837"/>
                      <a:pt x="7217" y="7217"/>
                    </a:cubicBezTo>
                    <a:cubicBezTo>
                      <a:pt x="11837" y="2596"/>
                      <a:pt x="18104" y="0"/>
                      <a:pt x="24639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663414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428266" y="537317"/>
              <a:ext cx="6574218" cy="85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Hidroloģijas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,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ūdens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,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gaisa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kvalitātes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,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erozijas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,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trokšņu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slāpēšanas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,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u.c.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funkcijas</a:t>
              </a:r>
              <a:endParaRPr lang="en-US" sz="199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520941" y="651283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49" y="0"/>
                  </a:lnTo>
                  <a:lnTo>
                    <a:pt x="521849" y="629682"/>
                  </a:lnTo>
                  <a:lnTo>
                    <a:pt x="0" y="629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354078" y="4515544"/>
            <a:ext cx="4163789" cy="1468141"/>
            <a:chOff x="0" y="0"/>
            <a:chExt cx="5551719" cy="1957521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5551719" cy="1957521"/>
              <a:chOff x="0" y="0"/>
              <a:chExt cx="1102132" cy="38860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102132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1102132" h="388609">
                    <a:moveTo>
                      <a:pt x="37187" y="0"/>
                    </a:moveTo>
                    <a:lnTo>
                      <a:pt x="1064946" y="0"/>
                    </a:lnTo>
                    <a:cubicBezTo>
                      <a:pt x="1085483" y="0"/>
                      <a:pt x="1102132" y="16649"/>
                      <a:pt x="1102132" y="37187"/>
                    </a:cubicBezTo>
                    <a:lnTo>
                      <a:pt x="1102132" y="351422"/>
                    </a:lnTo>
                    <a:cubicBezTo>
                      <a:pt x="1102132" y="371960"/>
                      <a:pt x="1085483" y="388609"/>
                      <a:pt x="1064946" y="388609"/>
                    </a:cubicBezTo>
                    <a:lnTo>
                      <a:pt x="37187" y="388609"/>
                    </a:lnTo>
                    <a:cubicBezTo>
                      <a:pt x="16649" y="388609"/>
                      <a:pt x="0" y="371960"/>
                      <a:pt x="0" y="351422"/>
                    </a:cubicBezTo>
                    <a:lnTo>
                      <a:pt x="0" y="37187"/>
                    </a:lnTo>
                    <a:cubicBezTo>
                      <a:pt x="0" y="16649"/>
                      <a:pt x="16649" y="0"/>
                      <a:pt x="37187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1102132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1675545" y="537317"/>
              <a:ext cx="3386131" cy="85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Daudzveidīga pieejama meža vide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601576" y="698242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49" y="0"/>
                  </a:lnTo>
                  <a:lnTo>
                    <a:pt x="521849" y="629682"/>
                  </a:lnTo>
                  <a:lnTo>
                    <a:pt x="0" y="629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010436" y="7778419"/>
            <a:ext cx="3780764" cy="1468141"/>
            <a:chOff x="0" y="0"/>
            <a:chExt cx="5041019" cy="195752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041019" cy="1957521"/>
              <a:chOff x="0" y="0"/>
              <a:chExt cx="1000748" cy="38860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000748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1000748" h="388609">
                    <a:moveTo>
                      <a:pt x="40954" y="0"/>
                    </a:moveTo>
                    <a:lnTo>
                      <a:pt x="959793" y="0"/>
                    </a:lnTo>
                    <a:cubicBezTo>
                      <a:pt x="982412" y="0"/>
                      <a:pt x="1000748" y="18336"/>
                      <a:pt x="1000748" y="40954"/>
                    </a:cubicBezTo>
                    <a:lnTo>
                      <a:pt x="1000748" y="347655"/>
                    </a:lnTo>
                    <a:cubicBezTo>
                      <a:pt x="1000748" y="370273"/>
                      <a:pt x="982412" y="388609"/>
                      <a:pt x="959793" y="388609"/>
                    </a:cubicBezTo>
                    <a:lnTo>
                      <a:pt x="40954" y="388609"/>
                    </a:lnTo>
                    <a:cubicBezTo>
                      <a:pt x="18336" y="388609"/>
                      <a:pt x="0" y="370273"/>
                      <a:pt x="0" y="347655"/>
                    </a:cubicBezTo>
                    <a:lnTo>
                      <a:pt x="0" y="40954"/>
                    </a:lnTo>
                    <a:cubicBezTo>
                      <a:pt x="0" y="18336"/>
                      <a:pt x="18336" y="0"/>
                      <a:pt x="40954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1000748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137060" y="515337"/>
              <a:ext cx="2443832" cy="85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Klimata regulācija</a:t>
              </a:r>
            </a:p>
          </p:txBody>
        </p:sp>
        <p:sp>
          <p:nvSpPr>
            <p:cNvPr id="45" name="Freeform 45"/>
            <p:cNvSpPr/>
            <p:nvPr/>
          </p:nvSpPr>
          <p:spPr>
            <a:xfrm>
              <a:off x="743307" y="678894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49" y="0"/>
                  </a:lnTo>
                  <a:lnTo>
                    <a:pt x="521849" y="629682"/>
                  </a:lnTo>
                  <a:lnTo>
                    <a:pt x="0" y="629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13258800" y="6057900"/>
            <a:ext cx="4303056" cy="1468141"/>
            <a:chOff x="0" y="0"/>
            <a:chExt cx="5737408" cy="1957521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5551719" cy="1957521"/>
              <a:chOff x="0" y="0"/>
              <a:chExt cx="1102132" cy="388609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102132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1102132" h="388609">
                    <a:moveTo>
                      <a:pt x="37187" y="0"/>
                    </a:moveTo>
                    <a:lnTo>
                      <a:pt x="1064946" y="0"/>
                    </a:lnTo>
                    <a:cubicBezTo>
                      <a:pt x="1085483" y="0"/>
                      <a:pt x="1102132" y="16649"/>
                      <a:pt x="1102132" y="37187"/>
                    </a:cubicBezTo>
                    <a:lnTo>
                      <a:pt x="1102132" y="351422"/>
                    </a:lnTo>
                    <a:cubicBezTo>
                      <a:pt x="1102132" y="371960"/>
                      <a:pt x="1085483" y="388609"/>
                      <a:pt x="1064946" y="388609"/>
                    </a:cubicBezTo>
                    <a:lnTo>
                      <a:pt x="37187" y="388609"/>
                    </a:lnTo>
                    <a:cubicBezTo>
                      <a:pt x="16649" y="388609"/>
                      <a:pt x="0" y="371960"/>
                      <a:pt x="0" y="351422"/>
                    </a:cubicBezTo>
                    <a:lnTo>
                      <a:pt x="0" y="37187"/>
                    </a:lnTo>
                    <a:cubicBezTo>
                      <a:pt x="0" y="16649"/>
                      <a:pt x="16649" y="0"/>
                      <a:pt x="37187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1102132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1445788" y="537317"/>
              <a:ext cx="4291619" cy="85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5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Kultūrvēstures</a:t>
              </a:r>
              <a:r>
                <a:rPr lang="en-US" sz="195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5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liecības</a:t>
              </a:r>
              <a:r>
                <a:rPr lang="en-US" sz="195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, </a:t>
              </a:r>
              <a:r>
                <a:rPr lang="en-US" sz="195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sakrālā</a:t>
              </a:r>
              <a:r>
                <a:rPr lang="en-US" sz="195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5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nozīme</a:t>
              </a:r>
              <a:endParaRPr lang="en-US" sz="1950" b="1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</a:endParaRPr>
            </a:p>
          </p:txBody>
        </p:sp>
        <p:sp>
          <p:nvSpPr>
            <p:cNvPr id="51" name="Freeform 51"/>
            <p:cNvSpPr/>
            <p:nvPr/>
          </p:nvSpPr>
          <p:spPr>
            <a:xfrm>
              <a:off x="494738" y="676556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49" y="0"/>
                  </a:lnTo>
                  <a:lnTo>
                    <a:pt x="521849" y="629683"/>
                  </a:lnTo>
                  <a:lnTo>
                    <a:pt x="0" y="62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6626721" y="4495263"/>
            <a:ext cx="3417729" cy="1468141"/>
            <a:chOff x="0" y="0"/>
            <a:chExt cx="4556972" cy="1957521"/>
          </a:xfrm>
        </p:grpSpPr>
        <p:grpSp>
          <p:nvGrpSpPr>
            <p:cNvPr id="53" name="Group 53"/>
            <p:cNvGrpSpPr/>
            <p:nvPr/>
          </p:nvGrpSpPr>
          <p:grpSpPr>
            <a:xfrm>
              <a:off x="0" y="0"/>
              <a:ext cx="4556972" cy="1957521"/>
              <a:chOff x="0" y="0"/>
              <a:chExt cx="904654" cy="388609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904654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904654" h="388609">
                    <a:moveTo>
                      <a:pt x="45304" y="0"/>
                    </a:moveTo>
                    <a:lnTo>
                      <a:pt x="859350" y="0"/>
                    </a:lnTo>
                    <a:cubicBezTo>
                      <a:pt x="871366" y="0"/>
                      <a:pt x="882889" y="4773"/>
                      <a:pt x="891385" y="13269"/>
                    </a:cubicBezTo>
                    <a:cubicBezTo>
                      <a:pt x="899881" y="21766"/>
                      <a:pt x="904654" y="33289"/>
                      <a:pt x="904654" y="45304"/>
                    </a:cubicBezTo>
                    <a:lnTo>
                      <a:pt x="904654" y="343305"/>
                    </a:lnTo>
                    <a:cubicBezTo>
                      <a:pt x="904654" y="355320"/>
                      <a:pt x="899881" y="366843"/>
                      <a:pt x="891385" y="375340"/>
                    </a:cubicBezTo>
                    <a:cubicBezTo>
                      <a:pt x="882889" y="383836"/>
                      <a:pt x="871366" y="388609"/>
                      <a:pt x="859350" y="388609"/>
                    </a:cubicBezTo>
                    <a:lnTo>
                      <a:pt x="45304" y="388609"/>
                    </a:lnTo>
                    <a:cubicBezTo>
                      <a:pt x="33289" y="388609"/>
                      <a:pt x="21766" y="383836"/>
                      <a:pt x="13269" y="375340"/>
                    </a:cubicBezTo>
                    <a:cubicBezTo>
                      <a:pt x="4773" y="366843"/>
                      <a:pt x="0" y="355320"/>
                      <a:pt x="0" y="343305"/>
                    </a:cubicBezTo>
                    <a:lnTo>
                      <a:pt x="0" y="45304"/>
                    </a:lnTo>
                    <a:cubicBezTo>
                      <a:pt x="0" y="33289"/>
                      <a:pt x="4773" y="21766"/>
                      <a:pt x="13269" y="13269"/>
                    </a:cubicBezTo>
                    <a:cubicBezTo>
                      <a:pt x="21766" y="4773"/>
                      <a:pt x="33289" y="0"/>
                      <a:pt x="45304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38100"/>
                <a:ext cx="904654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1663777" y="524680"/>
              <a:ext cx="2443832" cy="85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Iespēja lasīt ogas, sēnes</a:t>
              </a:r>
            </a:p>
          </p:txBody>
        </p:sp>
        <p:sp>
          <p:nvSpPr>
            <p:cNvPr id="57" name="Freeform 57"/>
            <p:cNvSpPr/>
            <p:nvPr/>
          </p:nvSpPr>
          <p:spPr>
            <a:xfrm>
              <a:off x="581977" y="651283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50" y="0"/>
                  </a:lnTo>
                  <a:lnTo>
                    <a:pt x="521850" y="629682"/>
                  </a:lnTo>
                  <a:lnTo>
                    <a:pt x="0" y="629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8229600" y="5940157"/>
            <a:ext cx="5248495" cy="1612081"/>
            <a:chOff x="0" y="-191919"/>
            <a:chExt cx="6997992" cy="2149440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-191919"/>
              <a:ext cx="6509877" cy="2149440"/>
              <a:chOff x="0" y="-38100"/>
              <a:chExt cx="1292347" cy="426709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292347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1292347" h="388609">
                    <a:moveTo>
                      <a:pt x="31714" y="0"/>
                    </a:moveTo>
                    <a:lnTo>
                      <a:pt x="1260633" y="0"/>
                    </a:lnTo>
                    <a:cubicBezTo>
                      <a:pt x="1269044" y="0"/>
                      <a:pt x="1277111" y="3341"/>
                      <a:pt x="1283058" y="9289"/>
                    </a:cubicBezTo>
                    <a:cubicBezTo>
                      <a:pt x="1289006" y="15236"/>
                      <a:pt x="1292347" y="23303"/>
                      <a:pt x="1292347" y="31714"/>
                    </a:cubicBezTo>
                    <a:lnTo>
                      <a:pt x="1292347" y="356895"/>
                    </a:lnTo>
                    <a:cubicBezTo>
                      <a:pt x="1292347" y="365306"/>
                      <a:pt x="1289006" y="373373"/>
                      <a:pt x="1283058" y="379320"/>
                    </a:cubicBezTo>
                    <a:cubicBezTo>
                      <a:pt x="1277111" y="385268"/>
                      <a:pt x="1269044" y="388609"/>
                      <a:pt x="1260633" y="388609"/>
                    </a:cubicBezTo>
                    <a:lnTo>
                      <a:pt x="31714" y="388609"/>
                    </a:lnTo>
                    <a:cubicBezTo>
                      <a:pt x="14199" y="388609"/>
                      <a:pt x="0" y="374410"/>
                      <a:pt x="0" y="356895"/>
                    </a:cubicBezTo>
                    <a:lnTo>
                      <a:pt x="0" y="31714"/>
                    </a:lnTo>
                    <a:cubicBezTo>
                      <a:pt x="0" y="23303"/>
                      <a:pt x="3341" y="15236"/>
                      <a:pt x="9289" y="9289"/>
                    </a:cubicBezTo>
                    <a:cubicBezTo>
                      <a:pt x="15236" y="3341"/>
                      <a:pt x="23303" y="0"/>
                      <a:pt x="31714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38100"/>
                <a:ext cx="1292347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1535563" y="347722"/>
              <a:ext cx="5462429" cy="1284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Patvērums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cilvēkiem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</a:p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un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dzīves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vide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meža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</a:p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iemītniekiem</a:t>
              </a:r>
              <a:endParaRPr lang="en-US" sz="199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63" name="Freeform 63"/>
            <p:cNvSpPr/>
            <p:nvPr/>
          </p:nvSpPr>
          <p:spPr>
            <a:xfrm>
              <a:off x="530524" y="702374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49" y="0"/>
                  </a:lnTo>
                  <a:lnTo>
                    <a:pt x="521849" y="629683"/>
                  </a:lnTo>
                  <a:lnTo>
                    <a:pt x="0" y="62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9525000" y="7778418"/>
            <a:ext cx="4871428" cy="1468141"/>
            <a:chOff x="0" y="0"/>
            <a:chExt cx="6495237" cy="1957521"/>
          </a:xfrm>
        </p:grpSpPr>
        <p:grpSp>
          <p:nvGrpSpPr>
            <p:cNvPr id="65" name="Group 65"/>
            <p:cNvGrpSpPr/>
            <p:nvPr/>
          </p:nvGrpSpPr>
          <p:grpSpPr>
            <a:xfrm>
              <a:off x="0" y="0"/>
              <a:ext cx="6495237" cy="1957521"/>
              <a:chOff x="0" y="0"/>
              <a:chExt cx="1289441" cy="388609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1289441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1289441" h="388609">
                    <a:moveTo>
                      <a:pt x="31785" y="0"/>
                    </a:moveTo>
                    <a:lnTo>
                      <a:pt x="1257656" y="0"/>
                    </a:lnTo>
                    <a:cubicBezTo>
                      <a:pt x="1275210" y="0"/>
                      <a:pt x="1289441" y="14231"/>
                      <a:pt x="1289441" y="31785"/>
                    </a:cubicBezTo>
                    <a:lnTo>
                      <a:pt x="1289441" y="356824"/>
                    </a:lnTo>
                    <a:cubicBezTo>
                      <a:pt x="1289441" y="374378"/>
                      <a:pt x="1275210" y="388609"/>
                      <a:pt x="1257656" y="388609"/>
                    </a:cubicBezTo>
                    <a:lnTo>
                      <a:pt x="31785" y="388609"/>
                    </a:lnTo>
                    <a:cubicBezTo>
                      <a:pt x="14231" y="388609"/>
                      <a:pt x="0" y="374378"/>
                      <a:pt x="0" y="356824"/>
                    </a:cubicBezTo>
                    <a:lnTo>
                      <a:pt x="0" y="31785"/>
                    </a:lnTo>
                    <a:cubicBezTo>
                      <a:pt x="0" y="14231"/>
                      <a:pt x="14231" y="0"/>
                      <a:pt x="31785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0" y="-38100"/>
                <a:ext cx="1289441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68" name="TextBox 68"/>
            <p:cNvSpPr txBox="1"/>
            <p:nvPr/>
          </p:nvSpPr>
          <p:spPr>
            <a:xfrm>
              <a:off x="1634920" y="345247"/>
              <a:ext cx="4750621" cy="13076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5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Meža</a:t>
              </a:r>
              <a:r>
                <a:rPr lang="en-US" sz="195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5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ekosistēma</a:t>
              </a:r>
              <a:r>
                <a:rPr lang="en-US" sz="195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</a:p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un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tajā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esošo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elementu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tiesības</a:t>
              </a:r>
              <a:r>
                <a:rPr lang="en-US" sz="199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990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pastāvēt</a:t>
              </a:r>
              <a:endParaRPr lang="en-US" sz="199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  <p:sp>
          <p:nvSpPr>
            <p:cNvPr id="69" name="Freeform 69"/>
            <p:cNvSpPr/>
            <p:nvPr/>
          </p:nvSpPr>
          <p:spPr>
            <a:xfrm>
              <a:off x="559099" y="664464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49" y="0"/>
                  </a:lnTo>
                  <a:lnTo>
                    <a:pt x="521849" y="629683"/>
                  </a:lnTo>
                  <a:lnTo>
                    <a:pt x="0" y="629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5943600" y="7790159"/>
            <a:ext cx="3457066" cy="1468141"/>
            <a:chOff x="0" y="0"/>
            <a:chExt cx="4609421" cy="1957521"/>
          </a:xfrm>
        </p:grpSpPr>
        <p:grpSp>
          <p:nvGrpSpPr>
            <p:cNvPr id="71" name="Group 71"/>
            <p:cNvGrpSpPr/>
            <p:nvPr/>
          </p:nvGrpSpPr>
          <p:grpSpPr>
            <a:xfrm>
              <a:off x="0" y="0"/>
              <a:ext cx="4609421" cy="1957521"/>
              <a:chOff x="0" y="0"/>
              <a:chExt cx="915067" cy="388609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915067" cy="388609"/>
              </a:xfrm>
              <a:custGeom>
                <a:avLst/>
                <a:gdLst/>
                <a:ahLst/>
                <a:cxnLst/>
                <a:rect l="l" t="t" r="r" b="b"/>
                <a:pathLst>
                  <a:path w="915067" h="388609">
                    <a:moveTo>
                      <a:pt x="44789" y="0"/>
                    </a:moveTo>
                    <a:lnTo>
                      <a:pt x="870278" y="0"/>
                    </a:lnTo>
                    <a:cubicBezTo>
                      <a:pt x="895014" y="0"/>
                      <a:pt x="915067" y="20053"/>
                      <a:pt x="915067" y="44789"/>
                    </a:cubicBezTo>
                    <a:lnTo>
                      <a:pt x="915067" y="343820"/>
                    </a:lnTo>
                    <a:cubicBezTo>
                      <a:pt x="915067" y="355699"/>
                      <a:pt x="910348" y="367091"/>
                      <a:pt x="901948" y="375491"/>
                    </a:cubicBezTo>
                    <a:cubicBezTo>
                      <a:pt x="893549" y="383890"/>
                      <a:pt x="882156" y="388609"/>
                      <a:pt x="870278" y="388609"/>
                    </a:cubicBezTo>
                    <a:lnTo>
                      <a:pt x="44789" y="388609"/>
                    </a:lnTo>
                    <a:cubicBezTo>
                      <a:pt x="32910" y="388609"/>
                      <a:pt x="21518" y="383890"/>
                      <a:pt x="13118" y="375491"/>
                    </a:cubicBezTo>
                    <a:cubicBezTo>
                      <a:pt x="4719" y="367091"/>
                      <a:pt x="0" y="355699"/>
                      <a:pt x="0" y="343820"/>
                    </a:cubicBezTo>
                    <a:lnTo>
                      <a:pt x="0" y="44789"/>
                    </a:lnTo>
                    <a:cubicBezTo>
                      <a:pt x="0" y="32910"/>
                      <a:pt x="4719" y="21518"/>
                      <a:pt x="13118" y="13118"/>
                    </a:cubicBezTo>
                    <a:cubicBezTo>
                      <a:pt x="21518" y="4719"/>
                      <a:pt x="32910" y="0"/>
                      <a:pt x="44789" y="0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0" y="-38100"/>
                <a:ext cx="915067" cy="426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00"/>
                  </a:lnSpc>
                </a:pPr>
                <a:endParaRPr/>
              </a:p>
            </p:txBody>
          </p:sp>
        </p:grpSp>
        <p:sp>
          <p:nvSpPr>
            <p:cNvPr id="74" name="TextBox 74"/>
            <p:cNvSpPr txBox="1"/>
            <p:nvPr/>
          </p:nvSpPr>
          <p:spPr>
            <a:xfrm>
              <a:off x="1552700" y="560105"/>
              <a:ext cx="2443832" cy="8543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87"/>
                </a:lnSpc>
                <a:spcBef>
                  <a:spcPct val="0"/>
                </a:spcBef>
              </a:pPr>
              <a:r>
                <a:rPr lang="en-US" sz="1990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Bioloģiskā daudzveidība</a:t>
              </a:r>
            </a:p>
          </p:txBody>
        </p:sp>
        <p:sp>
          <p:nvSpPr>
            <p:cNvPr id="75" name="Freeform 75"/>
            <p:cNvSpPr/>
            <p:nvPr/>
          </p:nvSpPr>
          <p:spPr>
            <a:xfrm>
              <a:off x="563067" y="686708"/>
              <a:ext cx="521850" cy="629683"/>
            </a:xfrm>
            <a:custGeom>
              <a:avLst/>
              <a:gdLst/>
              <a:ahLst/>
              <a:cxnLst/>
              <a:rect l="l" t="t" r="r" b="b"/>
              <a:pathLst>
                <a:path w="521850" h="629683">
                  <a:moveTo>
                    <a:pt x="0" y="0"/>
                  </a:moveTo>
                  <a:lnTo>
                    <a:pt x="521850" y="0"/>
                  </a:lnTo>
                  <a:lnTo>
                    <a:pt x="521850" y="629682"/>
                  </a:lnTo>
                  <a:lnTo>
                    <a:pt x="0" y="629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297537"/>
            <a:ext cx="2482114" cy="5960763"/>
            <a:chOff x="0" y="0"/>
            <a:chExt cx="3309485" cy="794768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1263342"/>
              <a:ext cx="3309485" cy="6684341"/>
              <a:chOff x="0" y="0"/>
              <a:chExt cx="223572" cy="4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3572" cy="451560"/>
              </a:xfrm>
              <a:custGeom>
                <a:avLst/>
                <a:gdLst/>
                <a:ahLst/>
                <a:cxnLst/>
                <a:rect l="l" t="t" r="r" b="b"/>
                <a:pathLst>
                  <a:path w="223572" h="451560">
                    <a:moveTo>
                      <a:pt x="62382" y="0"/>
                    </a:moveTo>
                    <a:lnTo>
                      <a:pt x="161190" y="0"/>
                    </a:lnTo>
                    <a:cubicBezTo>
                      <a:pt x="177735" y="0"/>
                      <a:pt x="193602" y="6572"/>
                      <a:pt x="205301" y="18271"/>
                    </a:cubicBezTo>
                    <a:cubicBezTo>
                      <a:pt x="217000" y="29970"/>
                      <a:pt x="223572" y="45837"/>
                      <a:pt x="223572" y="62382"/>
                    </a:cubicBezTo>
                    <a:lnTo>
                      <a:pt x="223572" y="389178"/>
                    </a:lnTo>
                    <a:cubicBezTo>
                      <a:pt x="223572" y="423631"/>
                      <a:pt x="195643" y="451560"/>
                      <a:pt x="161190" y="451560"/>
                    </a:cubicBezTo>
                    <a:lnTo>
                      <a:pt x="62382" y="451560"/>
                    </a:lnTo>
                    <a:cubicBezTo>
                      <a:pt x="27929" y="451560"/>
                      <a:pt x="0" y="423631"/>
                      <a:pt x="0" y="389178"/>
                    </a:cubicBezTo>
                    <a:lnTo>
                      <a:pt x="0" y="62382"/>
                    </a:lnTo>
                    <a:cubicBezTo>
                      <a:pt x="0" y="27929"/>
                      <a:pt x="27929" y="0"/>
                      <a:pt x="62382" y="0"/>
                    </a:cubicBezTo>
                    <a:close/>
                  </a:path>
                </a:pathLst>
              </a:custGeom>
              <a:solidFill>
                <a:srgbClr val="E9E9E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223572" cy="480135"/>
              </a:xfrm>
              <a:prstGeom prst="rect">
                <a:avLst/>
              </a:prstGeom>
            </p:spPr>
            <p:txBody>
              <a:bodyPr lIns="171785" tIns="171785" rIns="171785" bIns="171785" rtlCol="0" anchor="ctr"/>
              <a:lstStyle/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r>
                  <a:rPr lang="en-US" sz="2499" b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Saglabāt </a:t>
                </a:r>
              </a:p>
              <a:p>
                <a:pPr algn="ctr">
                  <a:lnSpc>
                    <a:spcPts val="3249"/>
                  </a:lnSpc>
                </a:pPr>
                <a:r>
                  <a:rPr lang="en-US" sz="2499" b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un uzlabot bioloģisko daudzveidību</a:t>
                </a: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3306486" cy="2461284"/>
              <a:chOff x="0" y="0"/>
              <a:chExt cx="1879853" cy="139932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79853" cy="1399326"/>
              </a:xfrm>
              <a:custGeom>
                <a:avLst/>
                <a:gdLst/>
                <a:ahLst/>
                <a:cxnLst/>
                <a:rect l="l" t="t" r="r" b="b"/>
                <a:pathLst>
                  <a:path w="1879853" h="1399326">
                    <a:moveTo>
                      <a:pt x="1755393" y="1399326"/>
                    </a:moveTo>
                    <a:lnTo>
                      <a:pt x="124460" y="1399326"/>
                    </a:lnTo>
                    <a:cubicBezTo>
                      <a:pt x="55880" y="1399326"/>
                      <a:pt x="0" y="1343446"/>
                      <a:pt x="0" y="127486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755393" y="0"/>
                    </a:lnTo>
                    <a:cubicBezTo>
                      <a:pt x="1823973" y="0"/>
                      <a:pt x="1879853" y="55880"/>
                      <a:pt x="1879853" y="124460"/>
                    </a:cubicBezTo>
                    <a:lnTo>
                      <a:pt x="1879853" y="1274866"/>
                    </a:lnTo>
                    <a:cubicBezTo>
                      <a:pt x="1879853" y="1343446"/>
                      <a:pt x="1823973" y="1399326"/>
                      <a:pt x="1755393" y="1399326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967243" y="623472"/>
              <a:ext cx="1349599" cy="1309111"/>
            </a:xfrm>
            <a:custGeom>
              <a:avLst/>
              <a:gdLst/>
              <a:ahLst/>
              <a:cxnLst/>
              <a:rect l="l" t="t" r="r" b="b"/>
              <a:pathLst>
                <a:path w="1349599" h="1309111">
                  <a:moveTo>
                    <a:pt x="0" y="0"/>
                  </a:moveTo>
                  <a:lnTo>
                    <a:pt x="1349599" y="0"/>
                  </a:lnTo>
                  <a:lnTo>
                    <a:pt x="1349599" y="1309111"/>
                  </a:lnTo>
                  <a:lnTo>
                    <a:pt x="0" y="13091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755133" y="3297537"/>
            <a:ext cx="2518742" cy="5960763"/>
            <a:chOff x="0" y="0"/>
            <a:chExt cx="3358323" cy="794768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1466707"/>
              <a:ext cx="3358323" cy="6480977"/>
              <a:chOff x="0" y="0"/>
              <a:chExt cx="212690" cy="41045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2690" cy="410454"/>
              </a:xfrm>
              <a:custGeom>
                <a:avLst/>
                <a:gdLst/>
                <a:ahLst/>
                <a:cxnLst/>
                <a:rect l="l" t="t" r="r" b="b"/>
                <a:pathLst>
                  <a:path w="212690" h="410454">
                    <a:moveTo>
                      <a:pt x="61474" y="0"/>
                    </a:moveTo>
                    <a:lnTo>
                      <a:pt x="151215" y="0"/>
                    </a:lnTo>
                    <a:cubicBezTo>
                      <a:pt x="185167" y="0"/>
                      <a:pt x="212690" y="27523"/>
                      <a:pt x="212690" y="61474"/>
                    </a:cubicBezTo>
                    <a:lnTo>
                      <a:pt x="212690" y="348979"/>
                    </a:lnTo>
                    <a:cubicBezTo>
                      <a:pt x="212690" y="382931"/>
                      <a:pt x="185167" y="410454"/>
                      <a:pt x="151215" y="410454"/>
                    </a:cubicBezTo>
                    <a:lnTo>
                      <a:pt x="61474" y="410454"/>
                    </a:lnTo>
                    <a:cubicBezTo>
                      <a:pt x="27523" y="410454"/>
                      <a:pt x="0" y="382931"/>
                      <a:pt x="0" y="348979"/>
                    </a:cubicBezTo>
                    <a:lnTo>
                      <a:pt x="0" y="61474"/>
                    </a:lnTo>
                    <a:cubicBezTo>
                      <a:pt x="0" y="27523"/>
                      <a:pt x="27523" y="0"/>
                      <a:pt x="61474" y="0"/>
                    </a:cubicBezTo>
                    <a:close/>
                  </a:path>
                </a:pathLst>
              </a:custGeom>
              <a:solidFill>
                <a:srgbClr val="E9E9E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212690" cy="439029"/>
              </a:xfrm>
              <a:prstGeom prst="rect">
                <a:avLst/>
              </a:prstGeom>
            </p:spPr>
            <p:txBody>
              <a:bodyPr lIns="228600" tIns="228600" rIns="228600" bIns="228600" rtlCol="0" anchor="ctr"/>
              <a:lstStyle/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r>
                  <a:rPr lang="en-US" sz="2499" b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Nodrošināt stabilus uzņēmuma finanšu rādītājus </a:t>
                </a: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3355279" cy="2461284"/>
              <a:chOff x="0" y="0"/>
              <a:chExt cx="1788352" cy="1311856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88352" cy="1311856"/>
              </a:xfrm>
              <a:custGeom>
                <a:avLst/>
                <a:gdLst/>
                <a:ahLst/>
                <a:cxnLst/>
                <a:rect l="l" t="t" r="r" b="b"/>
                <a:pathLst>
                  <a:path w="1788352" h="1311856">
                    <a:moveTo>
                      <a:pt x="1663892" y="1311856"/>
                    </a:moveTo>
                    <a:lnTo>
                      <a:pt x="124460" y="1311856"/>
                    </a:lnTo>
                    <a:cubicBezTo>
                      <a:pt x="55880" y="1311856"/>
                      <a:pt x="0" y="1255976"/>
                      <a:pt x="0" y="118739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63892" y="0"/>
                    </a:lnTo>
                    <a:cubicBezTo>
                      <a:pt x="1732472" y="0"/>
                      <a:pt x="1788352" y="55880"/>
                      <a:pt x="1788352" y="124460"/>
                    </a:cubicBezTo>
                    <a:lnTo>
                      <a:pt x="1788352" y="1187396"/>
                    </a:lnTo>
                    <a:cubicBezTo>
                      <a:pt x="1788352" y="1255976"/>
                      <a:pt x="1732472" y="1311856"/>
                      <a:pt x="1663892" y="1311856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853852" y="775423"/>
              <a:ext cx="1681863" cy="960764"/>
            </a:xfrm>
            <a:custGeom>
              <a:avLst/>
              <a:gdLst/>
              <a:ahLst/>
              <a:cxnLst/>
              <a:rect l="l" t="t" r="r" b="b"/>
              <a:pathLst>
                <a:path w="1681863" h="960764">
                  <a:moveTo>
                    <a:pt x="0" y="0"/>
                  </a:moveTo>
                  <a:lnTo>
                    <a:pt x="1681863" y="0"/>
                  </a:lnTo>
                  <a:lnTo>
                    <a:pt x="1681863" y="960765"/>
                  </a:lnTo>
                  <a:lnTo>
                    <a:pt x="0" y="960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84430" y="3297537"/>
            <a:ext cx="2548763" cy="5960763"/>
            <a:chOff x="0" y="0"/>
            <a:chExt cx="3398350" cy="794768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1364124"/>
              <a:ext cx="3358323" cy="6583560"/>
              <a:chOff x="0" y="0"/>
              <a:chExt cx="212690" cy="41695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12690" cy="416951"/>
              </a:xfrm>
              <a:custGeom>
                <a:avLst/>
                <a:gdLst/>
                <a:ahLst/>
                <a:cxnLst/>
                <a:rect l="l" t="t" r="r" b="b"/>
                <a:pathLst>
                  <a:path w="212690" h="416951">
                    <a:moveTo>
                      <a:pt x="61474" y="0"/>
                    </a:moveTo>
                    <a:lnTo>
                      <a:pt x="151215" y="0"/>
                    </a:lnTo>
                    <a:cubicBezTo>
                      <a:pt x="185167" y="0"/>
                      <a:pt x="212690" y="27523"/>
                      <a:pt x="212690" y="61474"/>
                    </a:cubicBezTo>
                    <a:lnTo>
                      <a:pt x="212690" y="355476"/>
                    </a:lnTo>
                    <a:cubicBezTo>
                      <a:pt x="212690" y="389428"/>
                      <a:pt x="185167" y="416951"/>
                      <a:pt x="151215" y="416951"/>
                    </a:cubicBezTo>
                    <a:lnTo>
                      <a:pt x="61474" y="416951"/>
                    </a:lnTo>
                    <a:cubicBezTo>
                      <a:pt x="27523" y="416951"/>
                      <a:pt x="0" y="389428"/>
                      <a:pt x="0" y="355476"/>
                    </a:cubicBezTo>
                    <a:lnTo>
                      <a:pt x="0" y="61474"/>
                    </a:lnTo>
                    <a:cubicBezTo>
                      <a:pt x="0" y="27523"/>
                      <a:pt x="27523" y="0"/>
                      <a:pt x="61474" y="0"/>
                    </a:cubicBezTo>
                    <a:close/>
                  </a:path>
                </a:pathLst>
              </a:custGeom>
              <a:solidFill>
                <a:srgbClr val="E9E9E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212690" cy="445526"/>
              </a:xfrm>
              <a:prstGeom prst="rect">
                <a:avLst/>
              </a:prstGeom>
            </p:spPr>
            <p:txBody>
              <a:bodyPr lIns="228600" tIns="228600" rIns="228600" bIns="228600" rtlCol="0" anchor="ctr"/>
              <a:lstStyle/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r>
                  <a:rPr lang="en-US" sz="2499" b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Nodrošināt CO2 piesaisti un uzkrāšanos</a:t>
                </a: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3071" y="0"/>
              <a:ext cx="3355279" cy="2461284"/>
              <a:chOff x="0" y="0"/>
              <a:chExt cx="1788352" cy="131185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788352" cy="1311856"/>
              </a:xfrm>
              <a:custGeom>
                <a:avLst/>
                <a:gdLst/>
                <a:ahLst/>
                <a:cxnLst/>
                <a:rect l="l" t="t" r="r" b="b"/>
                <a:pathLst>
                  <a:path w="1788352" h="1311856">
                    <a:moveTo>
                      <a:pt x="1663892" y="1311856"/>
                    </a:moveTo>
                    <a:lnTo>
                      <a:pt x="124460" y="1311856"/>
                    </a:lnTo>
                    <a:cubicBezTo>
                      <a:pt x="55880" y="1311856"/>
                      <a:pt x="0" y="1255976"/>
                      <a:pt x="0" y="118739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63892" y="0"/>
                    </a:lnTo>
                    <a:cubicBezTo>
                      <a:pt x="1732472" y="0"/>
                      <a:pt x="1788352" y="55880"/>
                      <a:pt x="1788352" y="124460"/>
                    </a:cubicBezTo>
                    <a:lnTo>
                      <a:pt x="1788352" y="1187396"/>
                    </a:lnTo>
                    <a:cubicBezTo>
                      <a:pt x="1788352" y="1255976"/>
                      <a:pt x="1732472" y="1311856"/>
                      <a:pt x="1663892" y="1311856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1040060" y="812151"/>
              <a:ext cx="1386420" cy="887309"/>
            </a:xfrm>
            <a:custGeom>
              <a:avLst/>
              <a:gdLst/>
              <a:ahLst/>
              <a:cxnLst/>
              <a:rect l="l" t="t" r="r" b="b"/>
              <a:pathLst>
                <a:path w="1386420" h="887309">
                  <a:moveTo>
                    <a:pt x="0" y="0"/>
                  </a:moveTo>
                  <a:lnTo>
                    <a:pt x="1386419" y="0"/>
                  </a:lnTo>
                  <a:lnTo>
                    <a:pt x="1386419" y="887309"/>
                  </a:lnTo>
                  <a:lnTo>
                    <a:pt x="0" y="887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011838" y="3297537"/>
            <a:ext cx="2494557" cy="5960763"/>
            <a:chOff x="0" y="0"/>
            <a:chExt cx="3326076" cy="794768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1263342"/>
              <a:ext cx="3326076" cy="6684341"/>
              <a:chOff x="0" y="0"/>
              <a:chExt cx="210647" cy="42333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210647" cy="423333"/>
              </a:xfrm>
              <a:custGeom>
                <a:avLst/>
                <a:gdLst/>
                <a:ahLst/>
                <a:cxnLst/>
                <a:rect l="l" t="t" r="r" b="b"/>
                <a:pathLst>
                  <a:path w="210647" h="423333">
                    <a:moveTo>
                      <a:pt x="49754" y="0"/>
                    </a:moveTo>
                    <a:lnTo>
                      <a:pt x="160894" y="0"/>
                    </a:lnTo>
                    <a:cubicBezTo>
                      <a:pt x="188372" y="0"/>
                      <a:pt x="210647" y="22276"/>
                      <a:pt x="210647" y="49754"/>
                    </a:cubicBezTo>
                    <a:lnTo>
                      <a:pt x="210647" y="373580"/>
                    </a:lnTo>
                    <a:cubicBezTo>
                      <a:pt x="210647" y="401058"/>
                      <a:pt x="188372" y="423333"/>
                      <a:pt x="160894" y="423333"/>
                    </a:cubicBezTo>
                    <a:lnTo>
                      <a:pt x="49754" y="423333"/>
                    </a:lnTo>
                    <a:cubicBezTo>
                      <a:pt x="22276" y="423333"/>
                      <a:pt x="0" y="401058"/>
                      <a:pt x="0" y="373580"/>
                    </a:cubicBezTo>
                    <a:lnTo>
                      <a:pt x="0" y="49754"/>
                    </a:lnTo>
                    <a:cubicBezTo>
                      <a:pt x="0" y="22276"/>
                      <a:pt x="22276" y="0"/>
                      <a:pt x="49754" y="0"/>
                    </a:cubicBezTo>
                    <a:close/>
                  </a:path>
                </a:pathLst>
              </a:custGeom>
              <a:solidFill>
                <a:srgbClr val="E9E9E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210647" cy="451908"/>
              </a:xfrm>
              <a:prstGeom prst="rect">
                <a:avLst/>
              </a:prstGeom>
            </p:spPr>
            <p:txBody>
              <a:bodyPr lIns="228600" tIns="228600" rIns="228600" bIns="228600" rtlCol="0" anchor="ctr"/>
              <a:lstStyle/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r>
                  <a:rPr lang="en-US" sz="2499" b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Nodrošināt ekonomisko vērtību pieaugumu</a:t>
                </a: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3014" y="0"/>
              <a:ext cx="3323062" cy="2460173"/>
              <a:chOff x="0" y="0"/>
              <a:chExt cx="1771180" cy="131126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771181" cy="1311264"/>
              </a:xfrm>
              <a:custGeom>
                <a:avLst/>
                <a:gdLst/>
                <a:ahLst/>
                <a:cxnLst/>
                <a:rect l="l" t="t" r="r" b="b"/>
                <a:pathLst>
                  <a:path w="1771181" h="1311264">
                    <a:moveTo>
                      <a:pt x="1646720" y="1311264"/>
                    </a:moveTo>
                    <a:lnTo>
                      <a:pt x="124460" y="1311264"/>
                    </a:lnTo>
                    <a:cubicBezTo>
                      <a:pt x="55880" y="1311264"/>
                      <a:pt x="0" y="1255384"/>
                      <a:pt x="0" y="118680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46721" y="0"/>
                    </a:lnTo>
                    <a:cubicBezTo>
                      <a:pt x="1715301" y="0"/>
                      <a:pt x="1771181" y="55880"/>
                      <a:pt x="1771181" y="124460"/>
                    </a:cubicBezTo>
                    <a:lnTo>
                      <a:pt x="1771181" y="1186804"/>
                    </a:lnTo>
                    <a:cubicBezTo>
                      <a:pt x="1771181" y="1255384"/>
                      <a:pt x="1715301" y="1311264"/>
                      <a:pt x="1646721" y="1311264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1204530" y="598072"/>
              <a:ext cx="967309" cy="1116663"/>
            </a:xfrm>
            <a:custGeom>
              <a:avLst/>
              <a:gdLst/>
              <a:ahLst/>
              <a:cxnLst/>
              <a:rect l="l" t="t" r="r" b="b"/>
              <a:pathLst>
                <a:path w="967309" h="1116663">
                  <a:moveTo>
                    <a:pt x="0" y="0"/>
                  </a:moveTo>
                  <a:lnTo>
                    <a:pt x="967309" y="0"/>
                  </a:lnTo>
                  <a:lnTo>
                    <a:pt x="967309" y="1116663"/>
                  </a:lnTo>
                  <a:lnTo>
                    <a:pt x="0" y="1116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764743" y="3297537"/>
            <a:ext cx="2494557" cy="5960763"/>
            <a:chOff x="0" y="0"/>
            <a:chExt cx="3326076" cy="7947684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1364124"/>
              <a:ext cx="3326076" cy="6583560"/>
              <a:chOff x="0" y="0"/>
              <a:chExt cx="210647" cy="416951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10647" cy="416951"/>
              </a:xfrm>
              <a:custGeom>
                <a:avLst/>
                <a:gdLst/>
                <a:ahLst/>
                <a:cxnLst/>
                <a:rect l="l" t="t" r="r" b="b"/>
                <a:pathLst>
                  <a:path w="210647" h="416951">
                    <a:moveTo>
                      <a:pt x="62070" y="0"/>
                    </a:moveTo>
                    <a:lnTo>
                      <a:pt x="148577" y="0"/>
                    </a:lnTo>
                    <a:cubicBezTo>
                      <a:pt x="182858" y="0"/>
                      <a:pt x="210647" y="27790"/>
                      <a:pt x="210647" y="62070"/>
                    </a:cubicBezTo>
                    <a:lnTo>
                      <a:pt x="210647" y="354880"/>
                    </a:lnTo>
                    <a:cubicBezTo>
                      <a:pt x="210647" y="371342"/>
                      <a:pt x="204108" y="387130"/>
                      <a:pt x="192467" y="398771"/>
                    </a:cubicBezTo>
                    <a:cubicBezTo>
                      <a:pt x="180827" y="410411"/>
                      <a:pt x="165039" y="416951"/>
                      <a:pt x="148577" y="416951"/>
                    </a:cubicBezTo>
                    <a:lnTo>
                      <a:pt x="62070" y="416951"/>
                    </a:lnTo>
                    <a:cubicBezTo>
                      <a:pt x="45608" y="416951"/>
                      <a:pt x="29821" y="410411"/>
                      <a:pt x="18180" y="398771"/>
                    </a:cubicBezTo>
                    <a:cubicBezTo>
                      <a:pt x="6540" y="387130"/>
                      <a:pt x="0" y="371342"/>
                      <a:pt x="0" y="354880"/>
                    </a:cubicBezTo>
                    <a:lnTo>
                      <a:pt x="0" y="62070"/>
                    </a:lnTo>
                    <a:cubicBezTo>
                      <a:pt x="0" y="27790"/>
                      <a:pt x="27790" y="0"/>
                      <a:pt x="62070" y="0"/>
                    </a:cubicBezTo>
                    <a:close/>
                  </a:path>
                </a:pathLst>
              </a:custGeom>
              <a:solidFill>
                <a:srgbClr val="E9E9E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210647" cy="445526"/>
              </a:xfrm>
              <a:prstGeom prst="rect">
                <a:avLst/>
              </a:prstGeom>
            </p:spPr>
            <p:txBody>
              <a:bodyPr lIns="183239" tIns="183239" rIns="183239" bIns="183239" rtlCol="0" anchor="ctr"/>
              <a:lstStyle/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r>
                  <a:rPr lang="en-US" sz="2499" b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Apsaimniekot Rīgas parkus un dārzus + Mežaparkus</a:t>
                </a:r>
              </a:p>
              <a:p>
                <a:pPr algn="ctr">
                  <a:lnSpc>
                    <a:spcPts val="2600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3014" y="0"/>
              <a:ext cx="3323062" cy="2461284"/>
              <a:chOff x="0" y="0"/>
              <a:chExt cx="1771180" cy="13118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771181" cy="1311856"/>
              </a:xfrm>
              <a:custGeom>
                <a:avLst/>
                <a:gdLst/>
                <a:ahLst/>
                <a:cxnLst/>
                <a:rect l="l" t="t" r="r" b="b"/>
                <a:pathLst>
                  <a:path w="1771181" h="1311856">
                    <a:moveTo>
                      <a:pt x="1646720" y="1311856"/>
                    </a:moveTo>
                    <a:lnTo>
                      <a:pt x="124460" y="1311856"/>
                    </a:lnTo>
                    <a:cubicBezTo>
                      <a:pt x="55880" y="1311856"/>
                      <a:pt x="0" y="1255976"/>
                      <a:pt x="0" y="118739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46721" y="0"/>
                    </a:lnTo>
                    <a:cubicBezTo>
                      <a:pt x="1715301" y="0"/>
                      <a:pt x="1771181" y="55880"/>
                      <a:pt x="1771181" y="124460"/>
                    </a:cubicBezTo>
                    <a:lnTo>
                      <a:pt x="1771181" y="1187396"/>
                    </a:lnTo>
                    <a:cubicBezTo>
                      <a:pt x="1771181" y="1255976"/>
                      <a:pt x="1715301" y="1311856"/>
                      <a:pt x="1646721" y="1311856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016369" y="753971"/>
              <a:ext cx="1293338" cy="1102570"/>
            </a:xfrm>
            <a:custGeom>
              <a:avLst/>
              <a:gdLst/>
              <a:ahLst/>
              <a:cxnLst/>
              <a:rect l="l" t="t" r="r" b="b"/>
              <a:pathLst>
                <a:path w="1293338" h="1102570">
                  <a:moveTo>
                    <a:pt x="0" y="0"/>
                  </a:moveTo>
                  <a:lnTo>
                    <a:pt x="1293338" y="0"/>
                  </a:lnTo>
                  <a:lnTo>
                    <a:pt x="1293338" y="1102570"/>
                  </a:lnTo>
                  <a:lnTo>
                    <a:pt x="0" y="11025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273769" y="3297537"/>
            <a:ext cx="2479722" cy="5960763"/>
            <a:chOff x="0" y="0"/>
            <a:chExt cx="3306295" cy="7947684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1364124"/>
              <a:ext cx="3306295" cy="6583560"/>
              <a:chOff x="0" y="0"/>
              <a:chExt cx="209395" cy="41695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209395" cy="416951"/>
              </a:xfrm>
              <a:custGeom>
                <a:avLst/>
                <a:gdLst/>
                <a:ahLst/>
                <a:cxnLst/>
                <a:rect l="l" t="t" r="r" b="b"/>
                <a:pathLst>
                  <a:path w="209395" h="416951">
                    <a:moveTo>
                      <a:pt x="62442" y="0"/>
                    </a:moveTo>
                    <a:lnTo>
                      <a:pt x="146953" y="0"/>
                    </a:lnTo>
                    <a:cubicBezTo>
                      <a:pt x="181438" y="0"/>
                      <a:pt x="209395" y="27956"/>
                      <a:pt x="209395" y="62442"/>
                    </a:cubicBezTo>
                    <a:lnTo>
                      <a:pt x="209395" y="354509"/>
                    </a:lnTo>
                    <a:cubicBezTo>
                      <a:pt x="209395" y="371069"/>
                      <a:pt x="202816" y="386952"/>
                      <a:pt x="191106" y="398662"/>
                    </a:cubicBezTo>
                    <a:cubicBezTo>
                      <a:pt x="179396" y="410372"/>
                      <a:pt x="163513" y="416951"/>
                      <a:pt x="146953" y="416951"/>
                    </a:cubicBezTo>
                    <a:lnTo>
                      <a:pt x="62442" y="416951"/>
                    </a:lnTo>
                    <a:cubicBezTo>
                      <a:pt x="45881" y="416951"/>
                      <a:pt x="29999" y="410372"/>
                      <a:pt x="18289" y="398662"/>
                    </a:cubicBezTo>
                    <a:cubicBezTo>
                      <a:pt x="6579" y="386952"/>
                      <a:pt x="0" y="371069"/>
                      <a:pt x="0" y="354509"/>
                    </a:cubicBezTo>
                    <a:lnTo>
                      <a:pt x="0" y="62442"/>
                    </a:lnTo>
                    <a:cubicBezTo>
                      <a:pt x="0" y="45881"/>
                      <a:pt x="6579" y="29999"/>
                      <a:pt x="18289" y="18289"/>
                    </a:cubicBezTo>
                    <a:cubicBezTo>
                      <a:pt x="29999" y="6579"/>
                      <a:pt x="45881" y="0"/>
                      <a:pt x="62442" y="0"/>
                    </a:cubicBezTo>
                    <a:close/>
                  </a:path>
                </a:pathLst>
              </a:custGeom>
              <a:solidFill>
                <a:srgbClr val="E9E9E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209395" cy="445526"/>
              </a:xfrm>
              <a:prstGeom prst="rect">
                <a:avLst/>
              </a:prstGeom>
            </p:spPr>
            <p:txBody>
              <a:bodyPr lIns="228600" tIns="228600" rIns="228600" bIns="228600" rtlCol="0" anchor="ctr"/>
              <a:lstStyle/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endParaRPr/>
              </a:p>
              <a:p>
                <a:pPr algn="ctr">
                  <a:lnSpc>
                    <a:spcPts val="3249"/>
                  </a:lnSpc>
                </a:pPr>
                <a:r>
                  <a:rPr lang="en-US" sz="2499" b="1">
                    <a:solidFill>
                      <a:srgbClr val="286140"/>
                    </a:solidFill>
                    <a:latin typeface="Roboto Bold"/>
                    <a:ea typeface="Roboto Bold"/>
                    <a:cs typeface="Roboto Bold"/>
                    <a:sym typeface="Roboto Bold"/>
                  </a:rPr>
                  <a:t>Nodrošināt sociālo vērtību pieaugumu</a:t>
                </a: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  <a:p>
                <a:pPr algn="ctr">
                  <a:lnSpc>
                    <a:spcPts val="3249"/>
                  </a:lnSpc>
                </a:pPr>
                <a:endParaRPr lang="en-US" sz="2499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endParaRPr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2996" y="0"/>
              <a:ext cx="3303299" cy="2461284"/>
              <a:chOff x="0" y="0"/>
              <a:chExt cx="1760647" cy="131185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760647" cy="1311856"/>
              </a:xfrm>
              <a:custGeom>
                <a:avLst/>
                <a:gdLst/>
                <a:ahLst/>
                <a:cxnLst/>
                <a:rect l="l" t="t" r="r" b="b"/>
                <a:pathLst>
                  <a:path w="1760647" h="1311856">
                    <a:moveTo>
                      <a:pt x="1636187" y="1311856"/>
                    </a:moveTo>
                    <a:lnTo>
                      <a:pt x="124460" y="1311856"/>
                    </a:lnTo>
                    <a:cubicBezTo>
                      <a:pt x="55880" y="1311856"/>
                      <a:pt x="0" y="1255976"/>
                      <a:pt x="0" y="118739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36187" y="0"/>
                    </a:lnTo>
                    <a:cubicBezTo>
                      <a:pt x="1704767" y="0"/>
                      <a:pt x="1760647" y="55880"/>
                      <a:pt x="1760647" y="124460"/>
                    </a:cubicBezTo>
                    <a:lnTo>
                      <a:pt x="1760647" y="1187396"/>
                    </a:lnTo>
                    <a:cubicBezTo>
                      <a:pt x="1760647" y="1255976"/>
                      <a:pt x="1704767" y="1311856"/>
                      <a:pt x="1636187" y="1311856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1069331" y="812151"/>
              <a:ext cx="1082828" cy="959656"/>
            </a:xfrm>
            <a:custGeom>
              <a:avLst/>
              <a:gdLst/>
              <a:ahLst/>
              <a:cxnLst/>
              <a:rect l="l" t="t" r="r" b="b"/>
              <a:pathLst>
                <a:path w="1082828" h="959656">
                  <a:moveTo>
                    <a:pt x="0" y="0"/>
                  </a:moveTo>
                  <a:lnTo>
                    <a:pt x="1082828" y="0"/>
                  </a:lnTo>
                  <a:lnTo>
                    <a:pt x="1082828" y="959657"/>
                  </a:lnTo>
                  <a:lnTo>
                    <a:pt x="0" y="959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028700" y="1114425"/>
            <a:ext cx="16910976" cy="129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 dirty="0">
                <a:solidFill>
                  <a:srgbClr val="286140"/>
                </a:solidFill>
                <a:latin typeface="Roboto Bold"/>
                <a:ea typeface="Roboto Bold"/>
                <a:cs typeface="Roboto Bold"/>
                <a:sym typeface="Roboto Bold"/>
              </a:rPr>
              <a:t>KĀDI IR UZDEVUMI RĪGAS UN PIERĪGAS MEŽU APSAIMNIEKOŠANAI?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2444" y="1152342"/>
            <a:ext cx="15803113" cy="8105958"/>
            <a:chOff x="0" y="0"/>
            <a:chExt cx="2199751" cy="11283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99751" cy="1128328"/>
            </a:xfrm>
            <a:custGeom>
              <a:avLst/>
              <a:gdLst/>
              <a:ahLst/>
              <a:cxnLst/>
              <a:rect l="l" t="t" r="r" b="b"/>
              <a:pathLst>
                <a:path w="2199751" h="1128328">
                  <a:moveTo>
                    <a:pt x="9798" y="0"/>
                  </a:moveTo>
                  <a:lnTo>
                    <a:pt x="2189953" y="0"/>
                  </a:lnTo>
                  <a:cubicBezTo>
                    <a:pt x="2195365" y="0"/>
                    <a:pt x="2199751" y="4387"/>
                    <a:pt x="2199751" y="9798"/>
                  </a:cubicBezTo>
                  <a:lnTo>
                    <a:pt x="2199751" y="1118530"/>
                  </a:lnTo>
                  <a:cubicBezTo>
                    <a:pt x="2199751" y="1123941"/>
                    <a:pt x="2195365" y="1128328"/>
                    <a:pt x="2189953" y="1128328"/>
                  </a:cubicBezTo>
                  <a:lnTo>
                    <a:pt x="9798" y="1128328"/>
                  </a:lnTo>
                  <a:cubicBezTo>
                    <a:pt x="4387" y="1128328"/>
                    <a:pt x="0" y="1123941"/>
                    <a:pt x="0" y="1118530"/>
                  </a:cubicBezTo>
                  <a:lnTo>
                    <a:pt x="0" y="9798"/>
                  </a:lnTo>
                  <a:cubicBezTo>
                    <a:pt x="0" y="4387"/>
                    <a:pt x="4387" y="0"/>
                    <a:pt x="9798" y="0"/>
                  </a:cubicBez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199751" cy="11950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711315" y="1730371"/>
            <a:ext cx="11682079" cy="6949900"/>
          </a:xfrm>
          <a:custGeom>
            <a:avLst/>
            <a:gdLst/>
            <a:ahLst/>
            <a:cxnLst/>
            <a:rect l="l" t="t" r="r" b="b"/>
            <a:pathLst>
              <a:path w="11682079" h="6949900">
                <a:moveTo>
                  <a:pt x="0" y="0"/>
                </a:moveTo>
                <a:lnTo>
                  <a:pt x="11682079" y="0"/>
                </a:lnTo>
                <a:lnTo>
                  <a:pt x="11682079" y="6949900"/>
                </a:lnTo>
                <a:lnTo>
                  <a:pt x="0" y="694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631529" y="2630367"/>
            <a:ext cx="522805" cy="767420"/>
          </a:xfrm>
          <a:custGeom>
            <a:avLst/>
            <a:gdLst/>
            <a:ahLst/>
            <a:cxnLst/>
            <a:rect l="l" t="t" r="r" b="b"/>
            <a:pathLst>
              <a:path w="522805" h="767420">
                <a:moveTo>
                  <a:pt x="0" y="0"/>
                </a:moveTo>
                <a:lnTo>
                  <a:pt x="522804" y="0"/>
                </a:lnTo>
                <a:lnTo>
                  <a:pt x="522804" y="767420"/>
                </a:lnTo>
                <a:lnTo>
                  <a:pt x="0" y="767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425229" y="4006385"/>
            <a:ext cx="1627431" cy="39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162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23,26 </a:t>
            </a:r>
            <a:r>
              <a:rPr lang="en-US" sz="2162" b="1" dirty="0" err="1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tk</a:t>
            </a:r>
            <a:r>
              <a:rPr lang="en-US" sz="2162" b="1" dirty="0">
                <a:solidFill>
                  <a:srgbClr val="7A9A01"/>
                </a:solidFill>
                <a:latin typeface="Roboto Bold"/>
                <a:ea typeface="Roboto Bold"/>
                <a:cs typeface="Roboto Bold"/>
                <a:sym typeface="Roboto Bold"/>
              </a:rPr>
              <a:t> ha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96544" y="3997416"/>
            <a:ext cx="1301215" cy="39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162" b="1" dirty="0">
                <a:solidFill>
                  <a:srgbClr val="786FCD"/>
                </a:solidFill>
                <a:latin typeface="Roboto Bold"/>
                <a:ea typeface="Roboto Bold"/>
                <a:cs typeface="Roboto Bold"/>
                <a:sym typeface="Roboto Bold"/>
              </a:rPr>
              <a:t>25,5 </a:t>
            </a:r>
            <a:r>
              <a:rPr lang="en-US" sz="2162" b="1" dirty="0" err="1">
                <a:solidFill>
                  <a:srgbClr val="786FCD"/>
                </a:solidFill>
                <a:latin typeface="Roboto Bold"/>
                <a:ea typeface="Roboto Bold"/>
                <a:cs typeface="Roboto Bold"/>
                <a:sym typeface="Roboto Bold"/>
              </a:rPr>
              <a:t>tk</a:t>
            </a:r>
            <a:r>
              <a:rPr lang="en-US" sz="2162" b="1" dirty="0">
                <a:solidFill>
                  <a:srgbClr val="786FCD"/>
                </a:solidFill>
                <a:latin typeface="Roboto Bold"/>
                <a:ea typeface="Roboto Bold"/>
                <a:cs typeface="Roboto Bold"/>
                <a:sym typeface="Roboto Bold"/>
              </a:rPr>
              <a:t> ha </a:t>
            </a:r>
          </a:p>
        </p:txBody>
      </p:sp>
      <p:sp>
        <p:nvSpPr>
          <p:cNvPr id="9" name="Freeform 9"/>
          <p:cNvSpPr/>
          <p:nvPr/>
        </p:nvSpPr>
        <p:spPr>
          <a:xfrm>
            <a:off x="9549264" y="4129616"/>
            <a:ext cx="522805" cy="767420"/>
          </a:xfrm>
          <a:custGeom>
            <a:avLst/>
            <a:gdLst/>
            <a:ahLst/>
            <a:cxnLst/>
            <a:rect l="l" t="t" r="r" b="b"/>
            <a:pathLst>
              <a:path w="522805" h="767420">
                <a:moveTo>
                  <a:pt x="0" y="0"/>
                </a:moveTo>
                <a:lnTo>
                  <a:pt x="522805" y="0"/>
                </a:lnTo>
                <a:lnTo>
                  <a:pt x="522805" y="767420"/>
                </a:lnTo>
                <a:lnTo>
                  <a:pt x="0" y="767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287862" y="4377977"/>
            <a:ext cx="522805" cy="767420"/>
          </a:xfrm>
          <a:custGeom>
            <a:avLst/>
            <a:gdLst/>
            <a:ahLst/>
            <a:cxnLst/>
            <a:rect l="l" t="t" r="r" b="b"/>
            <a:pathLst>
              <a:path w="522805" h="767420">
                <a:moveTo>
                  <a:pt x="0" y="0"/>
                </a:moveTo>
                <a:lnTo>
                  <a:pt x="522805" y="0"/>
                </a:lnTo>
                <a:lnTo>
                  <a:pt x="522805" y="767420"/>
                </a:lnTo>
                <a:lnTo>
                  <a:pt x="0" y="7674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955400" y="4208996"/>
            <a:ext cx="522805" cy="767420"/>
          </a:xfrm>
          <a:custGeom>
            <a:avLst/>
            <a:gdLst/>
            <a:ahLst/>
            <a:cxnLst/>
            <a:rect l="l" t="t" r="r" b="b"/>
            <a:pathLst>
              <a:path w="522805" h="767420">
                <a:moveTo>
                  <a:pt x="0" y="0"/>
                </a:moveTo>
                <a:lnTo>
                  <a:pt x="522805" y="0"/>
                </a:lnTo>
                <a:lnTo>
                  <a:pt x="522805" y="767420"/>
                </a:lnTo>
                <a:lnTo>
                  <a:pt x="0" y="767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397099" y="3643947"/>
            <a:ext cx="1480566" cy="39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162" b="1" dirty="0">
                <a:solidFill>
                  <a:srgbClr val="A9431E"/>
                </a:solidFill>
                <a:latin typeface="Roboto Bold"/>
                <a:ea typeface="Roboto Bold"/>
                <a:cs typeface="Roboto Bold"/>
                <a:sym typeface="Roboto Bold"/>
              </a:rPr>
              <a:t>9,67 </a:t>
            </a:r>
            <a:r>
              <a:rPr lang="en-US" sz="2162" b="1" dirty="0" err="1">
                <a:solidFill>
                  <a:srgbClr val="A9431E"/>
                </a:solidFill>
                <a:latin typeface="Roboto Bold"/>
                <a:ea typeface="Roboto Bold"/>
                <a:cs typeface="Roboto Bold"/>
                <a:sym typeface="Roboto Bold"/>
              </a:rPr>
              <a:t>tk</a:t>
            </a:r>
            <a:r>
              <a:rPr lang="en-US" sz="2162" b="1" dirty="0">
                <a:solidFill>
                  <a:srgbClr val="A9431E"/>
                </a:solidFill>
                <a:latin typeface="Roboto Bold"/>
                <a:ea typeface="Roboto Bold"/>
                <a:cs typeface="Roboto Bold"/>
                <a:sym typeface="Roboto Bold"/>
              </a:rPr>
              <a:t> ha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035094" y="6260655"/>
            <a:ext cx="3385254" cy="811050"/>
            <a:chOff x="0" y="0"/>
            <a:chExt cx="4513672" cy="108140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513672" cy="1081401"/>
            </a:xfrm>
            <a:custGeom>
              <a:avLst/>
              <a:gdLst/>
              <a:ahLst/>
              <a:cxnLst/>
              <a:rect l="l" t="t" r="r" b="b"/>
              <a:pathLst>
                <a:path w="4513672" h="1081401">
                  <a:moveTo>
                    <a:pt x="0" y="0"/>
                  </a:moveTo>
                  <a:lnTo>
                    <a:pt x="4513672" y="0"/>
                  </a:lnTo>
                  <a:lnTo>
                    <a:pt x="4513672" y="1081401"/>
                  </a:lnTo>
                  <a:lnTo>
                    <a:pt x="0" y="1081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38490" y="286418"/>
              <a:ext cx="2903788" cy="413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9"/>
                </a:lnSpc>
              </a:pPr>
              <a:r>
                <a:rPr lang="en-US" sz="1767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Rīgas mežniecība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383705" y="6260655"/>
            <a:ext cx="3385254" cy="811050"/>
            <a:chOff x="0" y="0"/>
            <a:chExt cx="4513672" cy="108140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513672" cy="1081401"/>
            </a:xfrm>
            <a:custGeom>
              <a:avLst/>
              <a:gdLst/>
              <a:ahLst/>
              <a:cxnLst/>
              <a:rect l="l" t="t" r="r" b="b"/>
              <a:pathLst>
                <a:path w="4513672" h="1081401">
                  <a:moveTo>
                    <a:pt x="0" y="0"/>
                  </a:moveTo>
                  <a:lnTo>
                    <a:pt x="4513672" y="0"/>
                  </a:lnTo>
                  <a:lnTo>
                    <a:pt x="4513672" y="1081401"/>
                  </a:lnTo>
                  <a:lnTo>
                    <a:pt x="0" y="1081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53013" y="286579"/>
              <a:ext cx="3075845" cy="413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69"/>
                </a:lnSpc>
              </a:pPr>
              <a:r>
                <a:rPr lang="en-US" sz="1767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767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Juglas</a:t>
              </a:r>
              <a:r>
                <a:rPr lang="en-US" sz="1767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767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mežniecība</a:t>
              </a:r>
              <a:endParaRPr lang="en-US" sz="1767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383705" y="7304422"/>
            <a:ext cx="3385254" cy="811050"/>
            <a:chOff x="0" y="0"/>
            <a:chExt cx="4513672" cy="108140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513672" cy="1081401"/>
            </a:xfrm>
            <a:custGeom>
              <a:avLst/>
              <a:gdLst/>
              <a:ahLst/>
              <a:cxnLst/>
              <a:rect l="l" t="t" r="r" b="b"/>
              <a:pathLst>
                <a:path w="4513672" h="1081401">
                  <a:moveTo>
                    <a:pt x="0" y="0"/>
                  </a:moveTo>
                  <a:lnTo>
                    <a:pt x="4513672" y="0"/>
                  </a:lnTo>
                  <a:lnTo>
                    <a:pt x="4513672" y="1081401"/>
                  </a:lnTo>
                  <a:lnTo>
                    <a:pt x="0" y="1081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01967" y="292375"/>
              <a:ext cx="3075845" cy="413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6"/>
                </a:lnSpc>
              </a:pPr>
              <a:r>
                <a:rPr lang="en-US" sz="1766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766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Tīreļu</a:t>
              </a:r>
              <a:r>
                <a:rPr lang="en-US" sz="1766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766" b="1" dirty="0" err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mežniecība</a:t>
              </a:r>
              <a:endParaRPr lang="en-US" sz="1766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025569" y="7304422"/>
            <a:ext cx="3385254" cy="811050"/>
            <a:chOff x="0" y="0"/>
            <a:chExt cx="4513672" cy="10814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513672" cy="1081401"/>
            </a:xfrm>
            <a:custGeom>
              <a:avLst/>
              <a:gdLst/>
              <a:ahLst/>
              <a:cxnLst/>
              <a:rect l="l" t="t" r="r" b="b"/>
              <a:pathLst>
                <a:path w="4513672" h="1081401">
                  <a:moveTo>
                    <a:pt x="0" y="0"/>
                  </a:moveTo>
                  <a:lnTo>
                    <a:pt x="4513672" y="0"/>
                  </a:lnTo>
                  <a:lnTo>
                    <a:pt x="4513672" y="1081401"/>
                  </a:lnTo>
                  <a:lnTo>
                    <a:pt x="0" y="1081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62297" y="306685"/>
              <a:ext cx="2903788" cy="413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69"/>
                </a:lnSpc>
              </a:pPr>
              <a:r>
                <a:rPr lang="en-US" sz="1767" b="1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Katrīnas mežniecība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037732" y="2202465"/>
            <a:ext cx="1783119" cy="39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  <a:spcBef>
                <a:spcPct val="0"/>
              </a:spcBef>
            </a:pPr>
            <a:r>
              <a:rPr lang="en-US" sz="2162" b="1" dirty="0">
                <a:solidFill>
                  <a:srgbClr val="FF9D6E"/>
                </a:solidFill>
                <a:latin typeface="Roboto Bold"/>
                <a:ea typeface="Roboto Bold"/>
                <a:cs typeface="Roboto Bold"/>
                <a:sym typeface="Roboto Bold"/>
              </a:rPr>
              <a:t>4,32 </a:t>
            </a:r>
            <a:r>
              <a:rPr lang="en-US" sz="2162" b="1" dirty="0" err="1">
                <a:solidFill>
                  <a:srgbClr val="FF9D6E"/>
                </a:solidFill>
                <a:latin typeface="Roboto Bold"/>
                <a:ea typeface="Roboto Bold"/>
                <a:cs typeface="Roboto Bold"/>
                <a:sym typeface="Roboto Bold"/>
              </a:rPr>
              <a:t>tk</a:t>
            </a:r>
            <a:r>
              <a:rPr lang="en-US" sz="2162" b="1" dirty="0">
                <a:solidFill>
                  <a:srgbClr val="FF9D6E"/>
                </a:solidFill>
                <a:latin typeface="Roboto Bold"/>
                <a:ea typeface="Roboto Bold"/>
                <a:cs typeface="Roboto Bold"/>
                <a:sym typeface="Roboto Bold"/>
              </a:rPr>
              <a:t> ha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41802" y="1528686"/>
            <a:ext cx="4750262" cy="1584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4294" b="1">
                <a:solidFill>
                  <a:srgbClr val="286140"/>
                </a:solidFill>
                <a:latin typeface="Roboto Bold"/>
                <a:ea typeface="Roboto Bold"/>
                <a:cs typeface="Roboto Bold"/>
                <a:sym typeface="Roboto Bold"/>
              </a:rPr>
              <a:t>SIA “RĪGAS MEŽI” APSAIMNIEKOTĀS ZEMES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56345" y="2652683"/>
            <a:ext cx="5302956" cy="2537204"/>
            <a:chOff x="0" y="0"/>
            <a:chExt cx="7070607" cy="3382938"/>
          </a:xfrm>
        </p:grpSpPr>
        <p:grpSp>
          <p:nvGrpSpPr>
            <p:cNvPr id="3" name="Group 3"/>
            <p:cNvGrpSpPr/>
            <p:nvPr/>
          </p:nvGrpSpPr>
          <p:grpSpPr>
            <a:xfrm>
              <a:off x="2376714" y="0"/>
              <a:ext cx="4693893" cy="3382938"/>
              <a:chOff x="0" y="0"/>
              <a:chExt cx="4275511" cy="308140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5511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3081406">
                    <a:moveTo>
                      <a:pt x="4151051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956946"/>
                    </a:lnTo>
                    <a:cubicBezTo>
                      <a:pt x="4275511" y="3025526"/>
                      <a:pt x="4219631" y="3081406"/>
                      <a:pt x="4151051" y="3081406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2600616" cy="3382938"/>
              <a:chOff x="0" y="0"/>
              <a:chExt cx="2368815" cy="30814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368815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3081406">
                    <a:moveTo>
                      <a:pt x="2244355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956946"/>
                    </a:lnTo>
                    <a:cubicBezTo>
                      <a:pt x="2368815" y="3025526"/>
                      <a:pt x="2312935" y="3081406"/>
                      <a:pt x="2244355" y="3081406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619333" y="1041147"/>
              <a:ext cx="1390011" cy="1384798"/>
            </a:xfrm>
            <a:custGeom>
              <a:avLst/>
              <a:gdLst/>
              <a:ahLst/>
              <a:cxnLst/>
              <a:rect l="l" t="t" r="r" b="b"/>
              <a:pathLst>
                <a:path w="1390011" h="1384798">
                  <a:moveTo>
                    <a:pt x="0" y="0"/>
                  </a:moveTo>
                  <a:lnTo>
                    <a:pt x="1390011" y="0"/>
                  </a:lnTo>
                  <a:lnTo>
                    <a:pt x="1390011" y="1384799"/>
                  </a:lnTo>
                  <a:lnTo>
                    <a:pt x="0" y="1384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926644" y="1681850"/>
              <a:ext cx="1852591" cy="453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</a:pPr>
              <a:r>
                <a:rPr lang="en-US" sz="2457" b="1">
                  <a:solidFill>
                    <a:srgbClr val="487307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ha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134016" y="2289361"/>
              <a:ext cx="3796890" cy="852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43"/>
                </a:lnSpc>
              </a:pPr>
              <a:r>
                <a:rPr lang="en-US" sz="1750" b="1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Īpaši</a:t>
              </a:r>
              <a:r>
                <a:rPr lang="en-US" sz="175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750" b="1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aizsargājamās</a:t>
              </a:r>
              <a:r>
                <a:rPr lang="en-US" sz="175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750" b="1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dabas</a:t>
              </a:r>
              <a:r>
                <a:rPr lang="en-US" sz="175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750" b="1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teritorijas</a:t>
              </a:r>
              <a:r>
                <a:rPr lang="en-US" sz="175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, 50% </a:t>
              </a:r>
              <a:r>
                <a:rPr lang="en-US" sz="1750" b="1" i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Natura</a:t>
              </a:r>
              <a:r>
                <a:rPr lang="en-US" sz="175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2000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124059" y="277917"/>
              <a:ext cx="3457761" cy="1365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70"/>
                </a:lnSpc>
              </a:pPr>
              <a:r>
                <a:rPr lang="en-US" sz="6122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10 000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00767" y="2652683"/>
            <a:ext cx="5302955" cy="2537204"/>
            <a:chOff x="0" y="0"/>
            <a:chExt cx="7070606" cy="3382938"/>
          </a:xfrm>
        </p:grpSpPr>
        <p:grpSp>
          <p:nvGrpSpPr>
            <p:cNvPr id="12" name="Group 12"/>
            <p:cNvGrpSpPr/>
            <p:nvPr/>
          </p:nvGrpSpPr>
          <p:grpSpPr>
            <a:xfrm>
              <a:off x="2376714" y="0"/>
              <a:ext cx="4693893" cy="3382938"/>
              <a:chOff x="0" y="0"/>
              <a:chExt cx="4275511" cy="30814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275511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3081406">
                    <a:moveTo>
                      <a:pt x="4151051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956946"/>
                    </a:lnTo>
                    <a:cubicBezTo>
                      <a:pt x="4275511" y="3025526"/>
                      <a:pt x="4219631" y="3081406"/>
                      <a:pt x="4151051" y="3081406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2600616" cy="3382938"/>
              <a:chOff x="0" y="0"/>
              <a:chExt cx="2368815" cy="308140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368815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3081406">
                    <a:moveTo>
                      <a:pt x="2244355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956946"/>
                    </a:lnTo>
                    <a:cubicBezTo>
                      <a:pt x="2368815" y="3025526"/>
                      <a:pt x="2312935" y="3081406"/>
                      <a:pt x="2244355" y="3081406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503744" y="1014808"/>
              <a:ext cx="1593128" cy="1593128"/>
            </a:xfrm>
            <a:custGeom>
              <a:avLst/>
              <a:gdLst/>
              <a:ahLst/>
              <a:cxnLst/>
              <a:rect l="l" t="t" r="r" b="b"/>
              <a:pathLst>
                <a:path w="1593128" h="1593128">
                  <a:moveTo>
                    <a:pt x="0" y="0"/>
                  </a:moveTo>
                  <a:lnTo>
                    <a:pt x="1593128" y="0"/>
                  </a:lnTo>
                  <a:lnTo>
                    <a:pt x="1593128" y="1593128"/>
                  </a:lnTo>
                  <a:lnTo>
                    <a:pt x="0" y="1593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002490" y="1716792"/>
              <a:ext cx="1852591" cy="454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</a:pPr>
              <a:r>
                <a:rPr lang="en-US" sz="2457" b="1">
                  <a:solidFill>
                    <a:srgbClr val="487307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ha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380155" y="2701718"/>
              <a:ext cx="2919461" cy="409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sz="1750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Purvi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606991" y="325636"/>
              <a:ext cx="2465789" cy="1365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70"/>
                </a:lnSpc>
              </a:pPr>
              <a:r>
                <a:rPr lang="en-US" sz="6122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8000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2652683"/>
            <a:ext cx="5302955" cy="2537204"/>
            <a:chOff x="0" y="0"/>
            <a:chExt cx="7070606" cy="3382938"/>
          </a:xfrm>
        </p:grpSpPr>
        <p:grpSp>
          <p:nvGrpSpPr>
            <p:cNvPr id="21" name="Group 21"/>
            <p:cNvGrpSpPr/>
            <p:nvPr/>
          </p:nvGrpSpPr>
          <p:grpSpPr>
            <a:xfrm>
              <a:off x="2376714" y="0"/>
              <a:ext cx="4693893" cy="3382938"/>
              <a:chOff x="0" y="0"/>
              <a:chExt cx="4275511" cy="308140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275511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3081406">
                    <a:moveTo>
                      <a:pt x="4151051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956946"/>
                    </a:lnTo>
                    <a:cubicBezTo>
                      <a:pt x="4275511" y="3025526"/>
                      <a:pt x="4219631" y="3081406"/>
                      <a:pt x="4151051" y="3081406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2600616" cy="3382938"/>
              <a:chOff x="0" y="0"/>
              <a:chExt cx="2368815" cy="30814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368815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3081406">
                    <a:moveTo>
                      <a:pt x="2244355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956946"/>
                    </a:lnTo>
                    <a:cubicBezTo>
                      <a:pt x="2368815" y="3025526"/>
                      <a:pt x="2312935" y="3081406"/>
                      <a:pt x="2244355" y="3081406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374541" y="866270"/>
              <a:ext cx="1876588" cy="1599791"/>
            </a:xfrm>
            <a:custGeom>
              <a:avLst/>
              <a:gdLst/>
              <a:ahLst/>
              <a:cxnLst/>
              <a:rect l="l" t="t" r="r" b="b"/>
              <a:pathLst>
                <a:path w="1876588" h="1599791">
                  <a:moveTo>
                    <a:pt x="0" y="0"/>
                  </a:moveTo>
                  <a:lnTo>
                    <a:pt x="1876588" y="0"/>
                  </a:lnTo>
                  <a:lnTo>
                    <a:pt x="1876588" y="1599791"/>
                  </a:lnTo>
                  <a:lnTo>
                    <a:pt x="0" y="1599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002490" y="1771647"/>
              <a:ext cx="1852591" cy="459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</a:pPr>
              <a:r>
                <a:rPr lang="en-US" sz="2457" b="1">
                  <a:solidFill>
                    <a:srgbClr val="487307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ha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367787" y="2327287"/>
              <a:ext cx="2872599" cy="842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sz="1750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Apsaimniekojamā platība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993195" y="367713"/>
              <a:ext cx="3621782" cy="1365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70"/>
                </a:lnSpc>
              </a:pPr>
              <a:r>
                <a:rPr lang="en-US" sz="6122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63 000 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891728" y="5821948"/>
            <a:ext cx="5101921" cy="2441019"/>
            <a:chOff x="0" y="0"/>
            <a:chExt cx="6802561" cy="3254692"/>
          </a:xfrm>
        </p:grpSpPr>
        <p:grpSp>
          <p:nvGrpSpPr>
            <p:cNvPr id="30" name="Group 30"/>
            <p:cNvGrpSpPr/>
            <p:nvPr/>
          </p:nvGrpSpPr>
          <p:grpSpPr>
            <a:xfrm>
              <a:off x="2286613" y="0"/>
              <a:ext cx="4515948" cy="3254692"/>
              <a:chOff x="0" y="0"/>
              <a:chExt cx="4275511" cy="308140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275511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3081406">
                    <a:moveTo>
                      <a:pt x="4151051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956946"/>
                    </a:lnTo>
                    <a:cubicBezTo>
                      <a:pt x="4275511" y="3025526"/>
                      <a:pt x="4219631" y="3081406"/>
                      <a:pt x="4151051" y="3081406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2502028" cy="3254692"/>
              <a:chOff x="0" y="0"/>
              <a:chExt cx="2368815" cy="308140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368815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3081406">
                    <a:moveTo>
                      <a:pt x="2244355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956946"/>
                    </a:lnTo>
                    <a:cubicBezTo>
                      <a:pt x="2368815" y="3025526"/>
                      <a:pt x="2312935" y="3081406"/>
                      <a:pt x="2244355" y="3081406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612847" y="994160"/>
              <a:ext cx="1238683" cy="1241787"/>
            </a:xfrm>
            <a:custGeom>
              <a:avLst/>
              <a:gdLst/>
              <a:ahLst/>
              <a:cxnLst/>
              <a:rect l="l" t="t" r="r" b="b"/>
              <a:pathLst>
                <a:path w="1238683" h="1241787">
                  <a:moveTo>
                    <a:pt x="0" y="0"/>
                  </a:moveTo>
                  <a:lnTo>
                    <a:pt x="1238682" y="0"/>
                  </a:lnTo>
                  <a:lnTo>
                    <a:pt x="1238682" y="1241787"/>
                  </a:lnTo>
                  <a:lnTo>
                    <a:pt x="0" y="1241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850756" y="1653154"/>
              <a:ext cx="1782360" cy="435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6"/>
                </a:lnSpc>
              </a:pPr>
              <a:r>
                <a:rPr lang="en-US" sz="2364" b="1">
                  <a:solidFill>
                    <a:srgbClr val="487307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ha 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887661" y="2383631"/>
              <a:ext cx="3708549" cy="818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r>
                <a:rPr lang="en-US" sz="165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Eiropas</a:t>
              </a:r>
              <a:r>
                <a:rPr lang="en-US" sz="165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65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Savienības</a:t>
              </a:r>
              <a:r>
                <a:rPr lang="en-US" sz="165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65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nozīmes</a:t>
              </a:r>
              <a:r>
                <a:rPr lang="en-US" sz="165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 </a:t>
              </a:r>
              <a:r>
                <a:rPr lang="en-US" sz="1650" b="1" dirty="0" err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biotopi</a:t>
              </a:r>
              <a:endParaRPr lang="en-US" sz="1650" b="1" dirty="0" err="1">
                <a:solidFill>
                  <a:srgbClr val="286140"/>
                </a:solidFill>
                <a:latin typeface="Roboto Bold"/>
                <a:ea typeface="Roboto Bold"/>
                <a:cs typeface="Roboto Bold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980468" y="329980"/>
              <a:ext cx="3450043" cy="1309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46"/>
                </a:lnSpc>
              </a:pPr>
              <a:r>
                <a:rPr lang="en-US" sz="5890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20 000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627106" y="5821948"/>
            <a:ext cx="5101921" cy="2441019"/>
            <a:chOff x="0" y="0"/>
            <a:chExt cx="6802561" cy="3254692"/>
          </a:xfrm>
        </p:grpSpPr>
        <p:grpSp>
          <p:nvGrpSpPr>
            <p:cNvPr id="39" name="Group 39"/>
            <p:cNvGrpSpPr/>
            <p:nvPr/>
          </p:nvGrpSpPr>
          <p:grpSpPr>
            <a:xfrm>
              <a:off x="2286613" y="0"/>
              <a:ext cx="4515948" cy="3254692"/>
              <a:chOff x="0" y="0"/>
              <a:chExt cx="4275511" cy="308140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275511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3081406">
                    <a:moveTo>
                      <a:pt x="4151051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956946"/>
                    </a:lnTo>
                    <a:cubicBezTo>
                      <a:pt x="4275511" y="3025526"/>
                      <a:pt x="4219631" y="3081406"/>
                      <a:pt x="4151051" y="3081406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0" y="0"/>
              <a:ext cx="2502028" cy="3254692"/>
              <a:chOff x="0" y="0"/>
              <a:chExt cx="2368815" cy="308140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368815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3081406">
                    <a:moveTo>
                      <a:pt x="2244355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956946"/>
                    </a:lnTo>
                    <a:cubicBezTo>
                      <a:pt x="2368815" y="3025526"/>
                      <a:pt x="2312935" y="3081406"/>
                      <a:pt x="2244355" y="3081406"/>
                    </a:cubicBezTo>
                    <a:close/>
                  </a:path>
                </a:pathLst>
              </a:custGeom>
              <a:solidFill>
                <a:srgbClr val="7A9A0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645469" y="1082123"/>
              <a:ext cx="1254156" cy="1153824"/>
            </a:xfrm>
            <a:custGeom>
              <a:avLst/>
              <a:gdLst/>
              <a:ahLst/>
              <a:cxnLst/>
              <a:rect l="l" t="t" r="r" b="b"/>
              <a:pathLst>
                <a:path w="1254156" h="1153824">
                  <a:moveTo>
                    <a:pt x="0" y="0"/>
                  </a:moveTo>
                  <a:lnTo>
                    <a:pt x="1254156" y="0"/>
                  </a:lnTo>
                  <a:lnTo>
                    <a:pt x="1254156" y="1153824"/>
                  </a:lnTo>
                  <a:lnTo>
                    <a:pt x="0" y="1153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3850756" y="1705928"/>
              <a:ext cx="1782360" cy="440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6"/>
                </a:lnSpc>
              </a:pPr>
              <a:r>
                <a:rPr lang="en-US" sz="2364" b="1">
                  <a:solidFill>
                    <a:srgbClr val="487307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ha 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3350082" y="2547576"/>
              <a:ext cx="2763699" cy="3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r>
                <a:rPr lang="en-US" sz="1684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Mikroliegumi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3422822" y="358243"/>
              <a:ext cx="2398286" cy="1309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46"/>
                </a:lnSpc>
              </a:pPr>
              <a:r>
                <a:rPr lang="en-US" sz="589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1100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56345" y="2652683"/>
            <a:ext cx="5302955" cy="2537204"/>
            <a:chOff x="0" y="0"/>
            <a:chExt cx="7070606" cy="3382938"/>
          </a:xfrm>
        </p:grpSpPr>
        <p:grpSp>
          <p:nvGrpSpPr>
            <p:cNvPr id="3" name="Group 3"/>
            <p:cNvGrpSpPr/>
            <p:nvPr/>
          </p:nvGrpSpPr>
          <p:grpSpPr>
            <a:xfrm>
              <a:off x="2376714" y="0"/>
              <a:ext cx="4693893" cy="3382938"/>
              <a:chOff x="0" y="0"/>
              <a:chExt cx="4275511" cy="308140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5511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3081406">
                    <a:moveTo>
                      <a:pt x="4151051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956946"/>
                    </a:lnTo>
                    <a:cubicBezTo>
                      <a:pt x="4275511" y="3025526"/>
                      <a:pt x="4219631" y="3081406"/>
                      <a:pt x="4151051" y="3081406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2600616" cy="3382938"/>
              <a:chOff x="0" y="0"/>
              <a:chExt cx="2368815" cy="308140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368815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3081406">
                    <a:moveTo>
                      <a:pt x="2244355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956946"/>
                    </a:lnTo>
                    <a:cubicBezTo>
                      <a:pt x="2368815" y="3025526"/>
                      <a:pt x="2312935" y="3081406"/>
                      <a:pt x="2244355" y="3081406"/>
                    </a:cubicBezTo>
                    <a:close/>
                  </a:path>
                </a:pathLst>
              </a:custGeom>
              <a:solidFill>
                <a:srgbClr val="77C19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552532" y="1143184"/>
              <a:ext cx="1495552" cy="957153"/>
            </a:xfrm>
            <a:custGeom>
              <a:avLst/>
              <a:gdLst/>
              <a:ahLst/>
              <a:cxnLst/>
              <a:rect l="l" t="t" r="r" b="b"/>
              <a:pathLst>
                <a:path w="1495552" h="957153">
                  <a:moveTo>
                    <a:pt x="0" y="0"/>
                  </a:moveTo>
                  <a:lnTo>
                    <a:pt x="1495552" y="0"/>
                  </a:lnTo>
                  <a:lnTo>
                    <a:pt x="1495552" y="957153"/>
                  </a:lnTo>
                  <a:lnTo>
                    <a:pt x="0" y="95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829216" y="1681850"/>
              <a:ext cx="4025490" cy="453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</a:pPr>
              <a:r>
                <a:rPr lang="en-US" sz="2457" b="1">
                  <a:solidFill>
                    <a:srgbClr val="487307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CO2 t/ gadā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057816" y="2543650"/>
              <a:ext cx="3796890" cy="409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sz="1750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piesaiste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803816" y="312936"/>
              <a:ext cx="4050890" cy="1365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70"/>
                </a:lnSpc>
              </a:pPr>
              <a:r>
                <a:rPr lang="en-US" sz="6122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330 000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00767" y="2652683"/>
            <a:ext cx="5302955" cy="2537204"/>
            <a:chOff x="0" y="0"/>
            <a:chExt cx="7070606" cy="3382938"/>
          </a:xfrm>
        </p:grpSpPr>
        <p:grpSp>
          <p:nvGrpSpPr>
            <p:cNvPr id="12" name="Group 12"/>
            <p:cNvGrpSpPr/>
            <p:nvPr/>
          </p:nvGrpSpPr>
          <p:grpSpPr>
            <a:xfrm>
              <a:off x="2376714" y="0"/>
              <a:ext cx="4693893" cy="3382938"/>
              <a:chOff x="0" y="0"/>
              <a:chExt cx="4275511" cy="308140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275511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3081406">
                    <a:moveTo>
                      <a:pt x="4151051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956946"/>
                    </a:lnTo>
                    <a:cubicBezTo>
                      <a:pt x="4275511" y="3025526"/>
                      <a:pt x="4219631" y="3081406"/>
                      <a:pt x="4151051" y="3081406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0" y="0"/>
              <a:ext cx="2600616" cy="3382938"/>
              <a:chOff x="0" y="0"/>
              <a:chExt cx="2368815" cy="308140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368815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3081406">
                    <a:moveTo>
                      <a:pt x="2244355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956946"/>
                    </a:lnTo>
                    <a:cubicBezTo>
                      <a:pt x="2368815" y="3025526"/>
                      <a:pt x="2312935" y="3081406"/>
                      <a:pt x="2244355" y="3081406"/>
                    </a:cubicBezTo>
                    <a:close/>
                  </a:path>
                </a:pathLst>
              </a:custGeom>
              <a:solidFill>
                <a:srgbClr val="77C19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691637" y="1117305"/>
              <a:ext cx="1217343" cy="1043871"/>
            </a:xfrm>
            <a:custGeom>
              <a:avLst/>
              <a:gdLst/>
              <a:ahLst/>
              <a:cxnLst/>
              <a:rect l="l" t="t" r="r" b="b"/>
              <a:pathLst>
                <a:path w="1217343" h="1043871">
                  <a:moveTo>
                    <a:pt x="0" y="0"/>
                  </a:moveTo>
                  <a:lnTo>
                    <a:pt x="1217343" y="0"/>
                  </a:lnTo>
                  <a:lnTo>
                    <a:pt x="1217343" y="1043871"/>
                  </a:lnTo>
                  <a:lnTo>
                    <a:pt x="0" y="1043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023016" y="1892286"/>
              <a:ext cx="1852591" cy="454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</a:pPr>
              <a:r>
                <a:rPr lang="en-US" sz="2457" b="1">
                  <a:solidFill>
                    <a:srgbClr val="487307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m3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257086" y="2574187"/>
              <a:ext cx="3360550" cy="409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sz="1750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krājas pieaugums gadā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994316" y="367713"/>
              <a:ext cx="3911488" cy="1365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70"/>
                </a:lnSpc>
              </a:pPr>
              <a:r>
                <a:rPr lang="en-US" sz="6122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270 000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2652683"/>
            <a:ext cx="5302955" cy="2537204"/>
            <a:chOff x="0" y="0"/>
            <a:chExt cx="7070606" cy="3382938"/>
          </a:xfrm>
        </p:grpSpPr>
        <p:grpSp>
          <p:nvGrpSpPr>
            <p:cNvPr id="21" name="Group 21"/>
            <p:cNvGrpSpPr/>
            <p:nvPr/>
          </p:nvGrpSpPr>
          <p:grpSpPr>
            <a:xfrm>
              <a:off x="2376714" y="0"/>
              <a:ext cx="4693893" cy="3382938"/>
              <a:chOff x="0" y="0"/>
              <a:chExt cx="4275511" cy="3081406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4275511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3081406">
                    <a:moveTo>
                      <a:pt x="4151051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956946"/>
                    </a:lnTo>
                    <a:cubicBezTo>
                      <a:pt x="4275511" y="3025526"/>
                      <a:pt x="4219631" y="3081406"/>
                      <a:pt x="4151051" y="3081406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2600616" cy="3382938"/>
              <a:chOff x="0" y="0"/>
              <a:chExt cx="2368815" cy="30814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368815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3081406">
                    <a:moveTo>
                      <a:pt x="2244355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956946"/>
                    </a:lnTo>
                    <a:cubicBezTo>
                      <a:pt x="2368815" y="3025526"/>
                      <a:pt x="2312935" y="3081406"/>
                      <a:pt x="2244355" y="3081406"/>
                    </a:cubicBezTo>
                    <a:close/>
                  </a:path>
                </a:pathLst>
              </a:custGeom>
              <a:solidFill>
                <a:srgbClr val="77C19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374541" y="866270"/>
              <a:ext cx="1876588" cy="1599791"/>
            </a:xfrm>
            <a:custGeom>
              <a:avLst/>
              <a:gdLst/>
              <a:ahLst/>
              <a:cxnLst/>
              <a:rect l="l" t="t" r="r" b="b"/>
              <a:pathLst>
                <a:path w="1876588" h="1599791">
                  <a:moveTo>
                    <a:pt x="0" y="0"/>
                  </a:moveTo>
                  <a:lnTo>
                    <a:pt x="1876588" y="0"/>
                  </a:lnTo>
                  <a:lnTo>
                    <a:pt x="1876588" y="1599791"/>
                  </a:lnTo>
                  <a:lnTo>
                    <a:pt x="0" y="1599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021098" y="1849472"/>
              <a:ext cx="1852591" cy="459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34"/>
                </a:lnSpc>
              </a:pPr>
              <a:r>
                <a:rPr lang="en-US" sz="2457" b="1">
                  <a:solidFill>
                    <a:srgbClr val="487307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mlj. m3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367787" y="2631048"/>
              <a:ext cx="2872599" cy="403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sz="1750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koksnes krāja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993195" y="367713"/>
              <a:ext cx="3621782" cy="1365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70"/>
                </a:lnSpc>
              </a:pPr>
              <a:r>
                <a:rPr lang="en-US" sz="6122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12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627106" y="5821948"/>
            <a:ext cx="5101921" cy="2441019"/>
            <a:chOff x="0" y="0"/>
            <a:chExt cx="6802561" cy="3254692"/>
          </a:xfrm>
        </p:grpSpPr>
        <p:grpSp>
          <p:nvGrpSpPr>
            <p:cNvPr id="30" name="Group 30"/>
            <p:cNvGrpSpPr/>
            <p:nvPr/>
          </p:nvGrpSpPr>
          <p:grpSpPr>
            <a:xfrm>
              <a:off x="2286613" y="0"/>
              <a:ext cx="4515948" cy="3254692"/>
              <a:chOff x="0" y="0"/>
              <a:chExt cx="4275511" cy="3081406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275511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3081406">
                    <a:moveTo>
                      <a:pt x="4151051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956946"/>
                    </a:lnTo>
                    <a:cubicBezTo>
                      <a:pt x="4275511" y="3025526"/>
                      <a:pt x="4219631" y="3081406"/>
                      <a:pt x="4151051" y="3081406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0" y="0"/>
              <a:ext cx="2502028" cy="3254692"/>
              <a:chOff x="0" y="0"/>
              <a:chExt cx="2368815" cy="3081406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368815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3081406">
                    <a:moveTo>
                      <a:pt x="2244355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956946"/>
                    </a:lnTo>
                    <a:cubicBezTo>
                      <a:pt x="2368815" y="3025526"/>
                      <a:pt x="2312935" y="3081406"/>
                      <a:pt x="2244355" y="3081406"/>
                    </a:cubicBezTo>
                    <a:close/>
                  </a:path>
                </a:pathLst>
              </a:custGeom>
              <a:solidFill>
                <a:srgbClr val="77C19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477025" y="1227538"/>
              <a:ext cx="1547978" cy="849453"/>
            </a:xfrm>
            <a:custGeom>
              <a:avLst/>
              <a:gdLst/>
              <a:ahLst/>
              <a:cxnLst/>
              <a:rect l="l" t="t" r="r" b="b"/>
              <a:pathLst>
                <a:path w="1547978" h="849453">
                  <a:moveTo>
                    <a:pt x="0" y="0"/>
                  </a:moveTo>
                  <a:lnTo>
                    <a:pt x="1547978" y="0"/>
                  </a:lnTo>
                  <a:lnTo>
                    <a:pt x="1547978" y="849453"/>
                  </a:lnTo>
                  <a:lnTo>
                    <a:pt x="0" y="849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840751" y="1705928"/>
              <a:ext cx="1782360" cy="4407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6"/>
                </a:lnSpc>
              </a:pPr>
              <a:r>
                <a:rPr lang="en-US" sz="2364" b="1">
                  <a:solidFill>
                    <a:srgbClr val="487307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m3 /gadā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311982" y="2496776"/>
              <a:ext cx="2763699" cy="390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r>
                <a:rPr lang="en-US" sz="1684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koksnes ieguve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763144" y="365418"/>
              <a:ext cx="3761052" cy="1309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46"/>
                </a:lnSpc>
              </a:pPr>
              <a:r>
                <a:rPr lang="en-US" sz="5890" b="1" dirty="0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170 000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8891728" y="5821948"/>
            <a:ext cx="5101921" cy="2441019"/>
            <a:chOff x="0" y="0"/>
            <a:chExt cx="6802561" cy="3254692"/>
          </a:xfrm>
        </p:grpSpPr>
        <p:grpSp>
          <p:nvGrpSpPr>
            <p:cNvPr id="39" name="Group 39"/>
            <p:cNvGrpSpPr/>
            <p:nvPr/>
          </p:nvGrpSpPr>
          <p:grpSpPr>
            <a:xfrm>
              <a:off x="2286613" y="0"/>
              <a:ext cx="4515948" cy="3254692"/>
              <a:chOff x="0" y="0"/>
              <a:chExt cx="4275511" cy="308140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275511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4275511" h="3081406">
                    <a:moveTo>
                      <a:pt x="4151051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151051" y="0"/>
                    </a:lnTo>
                    <a:cubicBezTo>
                      <a:pt x="4219631" y="0"/>
                      <a:pt x="4275511" y="55880"/>
                      <a:pt x="4275511" y="124460"/>
                    </a:cubicBezTo>
                    <a:lnTo>
                      <a:pt x="4275511" y="2956946"/>
                    </a:lnTo>
                    <a:cubicBezTo>
                      <a:pt x="4275511" y="3025526"/>
                      <a:pt x="4219631" y="3081406"/>
                      <a:pt x="4151051" y="3081406"/>
                    </a:cubicBezTo>
                    <a:close/>
                  </a:path>
                </a:pathLst>
              </a:custGeom>
              <a:solidFill>
                <a:srgbClr val="141414">
                  <a:alpha val="3922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0" y="0"/>
              <a:ext cx="2502028" cy="3254692"/>
              <a:chOff x="0" y="0"/>
              <a:chExt cx="2368815" cy="308140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368815" cy="3081406"/>
              </a:xfrm>
              <a:custGeom>
                <a:avLst/>
                <a:gdLst/>
                <a:ahLst/>
                <a:cxnLst/>
                <a:rect l="l" t="t" r="r" b="b"/>
                <a:pathLst>
                  <a:path w="2368815" h="3081406">
                    <a:moveTo>
                      <a:pt x="2244355" y="3081406"/>
                    </a:moveTo>
                    <a:lnTo>
                      <a:pt x="124460" y="3081406"/>
                    </a:lnTo>
                    <a:cubicBezTo>
                      <a:pt x="55880" y="3081406"/>
                      <a:pt x="0" y="3025526"/>
                      <a:pt x="0" y="295694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44355" y="0"/>
                    </a:lnTo>
                    <a:cubicBezTo>
                      <a:pt x="2312935" y="0"/>
                      <a:pt x="2368815" y="55880"/>
                      <a:pt x="2368815" y="124460"/>
                    </a:cubicBezTo>
                    <a:lnTo>
                      <a:pt x="2368815" y="2956946"/>
                    </a:lnTo>
                    <a:cubicBezTo>
                      <a:pt x="2368815" y="3025526"/>
                      <a:pt x="2312935" y="3081406"/>
                      <a:pt x="2244355" y="3081406"/>
                    </a:cubicBezTo>
                    <a:close/>
                  </a:path>
                </a:pathLst>
              </a:custGeom>
              <a:solidFill>
                <a:srgbClr val="77C19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3586526" y="1736908"/>
              <a:ext cx="2390344" cy="435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6"/>
                </a:lnSpc>
              </a:pPr>
              <a:r>
                <a:rPr lang="en-US" sz="2364" b="1">
                  <a:solidFill>
                    <a:srgbClr val="487307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CO2 t/gadā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2940123" y="2445753"/>
              <a:ext cx="3708549" cy="387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r>
                <a:rPr lang="en-US" sz="1684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komerciālais apjoms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2980468" y="342680"/>
              <a:ext cx="3450043" cy="1309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46"/>
                </a:lnSpc>
              </a:pPr>
              <a:r>
                <a:rPr lang="en-US" sz="5890" b="1">
                  <a:solidFill>
                    <a:srgbClr val="286140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15 000</a:t>
              </a:r>
            </a:p>
          </p:txBody>
        </p:sp>
        <p:sp>
          <p:nvSpPr>
            <p:cNvPr id="46" name="Freeform 46"/>
            <p:cNvSpPr/>
            <p:nvPr/>
          </p:nvSpPr>
          <p:spPr>
            <a:xfrm>
              <a:off x="494808" y="1227538"/>
              <a:ext cx="1495552" cy="957153"/>
            </a:xfrm>
            <a:custGeom>
              <a:avLst/>
              <a:gdLst/>
              <a:ahLst/>
              <a:cxnLst/>
              <a:rect l="l" t="t" r="r" b="b"/>
              <a:pathLst>
                <a:path w="1495552" h="957153">
                  <a:moveTo>
                    <a:pt x="0" y="0"/>
                  </a:moveTo>
                  <a:lnTo>
                    <a:pt x="1495552" y="0"/>
                  </a:lnTo>
                  <a:lnTo>
                    <a:pt x="1495552" y="957153"/>
                  </a:lnTo>
                  <a:lnTo>
                    <a:pt x="0" y="957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" y="3900362"/>
            <a:ext cx="18288000" cy="4023360"/>
          </a:xfrm>
          <a:custGeom>
            <a:avLst/>
            <a:gdLst/>
            <a:ahLst/>
            <a:cxnLst/>
            <a:rect l="l" t="t" r="r" b="b"/>
            <a:pathLst>
              <a:path w="18288000" h="4023360">
                <a:moveTo>
                  <a:pt x="0" y="0"/>
                </a:moveTo>
                <a:lnTo>
                  <a:pt x="18288000" y="0"/>
                </a:lnTo>
                <a:lnTo>
                  <a:pt x="18288000" y="4023360"/>
                </a:lnTo>
                <a:lnTo>
                  <a:pt x="0" y="4023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155630" y="2163687"/>
            <a:ext cx="13748140" cy="121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50" b="1" dirty="0">
                <a:solidFill>
                  <a:srgbClr val="00572D"/>
                </a:solidFill>
                <a:latin typeface="Roboto Bold"/>
                <a:ea typeface="Roboto Bold"/>
                <a:cs typeface="Roboto Bold"/>
                <a:sym typeface="Roboto Bold"/>
              </a:rPr>
              <a:t>KURŠ MEŽĀ GALVENAIS?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581</Words>
  <Application>Microsoft Office PowerPoint</Application>
  <PresentationFormat>Custom</PresentationFormat>
  <Paragraphs>188</Paragraphs>
  <Slides>26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Janis Germanis Integreta meza apsaimniekosana RM 2025</dc:title>
  <dc:creator>Kristīna Veihmane</dc:creator>
  <cp:lastModifiedBy>Kristīna Veihmane</cp:lastModifiedBy>
  <cp:revision>116</cp:revision>
  <dcterms:created xsi:type="dcterms:W3CDTF">2006-08-16T00:00:00Z</dcterms:created>
  <dcterms:modified xsi:type="dcterms:W3CDTF">2025-09-17T14:52:00Z</dcterms:modified>
  <dc:identifier>DAGzIKByl2I</dc:identifier>
</cp:coreProperties>
</file>